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9" r:id="rId3"/>
    <p:sldId id="275" r:id="rId4"/>
    <p:sldId id="270" r:id="rId5"/>
    <p:sldId id="281" r:id="rId6"/>
    <p:sldId id="261" r:id="rId7"/>
    <p:sldId id="274" r:id="rId8"/>
    <p:sldId id="276" r:id="rId9"/>
    <p:sldId id="283" r:id="rId10"/>
    <p:sldId id="290" r:id="rId11"/>
    <p:sldId id="271" r:id="rId12"/>
    <p:sldId id="291" r:id="rId13"/>
    <p:sldId id="279" r:id="rId14"/>
    <p:sldId id="292" r:id="rId15"/>
    <p:sldId id="294" r:id="rId16"/>
    <p:sldId id="278" r:id="rId17"/>
    <p:sldId id="293" r:id="rId18"/>
    <p:sldId id="265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976B7"/>
    <a:srgbClr val="002942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82" d="100"/>
          <a:sy n="82" d="100"/>
        </p:scale>
        <p:origin x="720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주헌 이" userId="2f4c16325111b864" providerId="LiveId" clId="{76298FDE-4F08-4A45-B6B4-F2701574181F}"/>
    <pc:docChg chg="modSld">
      <pc:chgData name="주헌 이" userId="2f4c16325111b864" providerId="LiveId" clId="{76298FDE-4F08-4A45-B6B4-F2701574181F}" dt="2023-11-17T07:42:51.705" v="3" actId="20577"/>
      <pc:docMkLst>
        <pc:docMk/>
      </pc:docMkLst>
      <pc:sldChg chg="modSp mod">
        <pc:chgData name="주헌 이" userId="2f4c16325111b864" providerId="LiveId" clId="{76298FDE-4F08-4A45-B6B4-F2701574181F}" dt="2023-11-17T07:42:51.705" v="3" actId="20577"/>
        <pc:sldMkLst>
          <pc:docMk/>
          <pc:sldMk cId="4234108014" sldId="293"/>
        </pc:sldMkLst>
        <pc:spChg chg="mod">
          <ac:chgData name="주헌 이" userId="2f4c16325111b864" providerId="LiveId" clId="{76298FDE-4F08-4A45-B6B4-F2701574181F}" dt="2023-11-17T07:42:51.705" v="3" actId="20577"/>
          <ac:spMkLst>
            <pc:docMk/>
            <pc:sldMk cId="4234108014" sldId="293"/>
            <ac:spMk id="7" creationId="{D9D07B41-4B0F-1C09-C1F3-0F29A9E0CF51}"/>
          </ac:spMkLst>
        </pc:spChg>
      </pc:sldChg>
    </pc:docChg>
  </pc:docChgLst>
</pc:chgInfo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7T07:38:24.516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0,'0'1333,"0"-1315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7T07:38:40.018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0,'6690'0,"-6673"0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7T07:38:49.385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1 0,'6811'0,"-6799"0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7T07:39:21.214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0,'0'1279,"0"-1269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3-11-17T07:39:42.190"/>
    </inkml:context>
    <inkml:brush xml:id="br0">
      <inkml:brushProperty name="width" value="0.2" units="cm"/>
      <inkml:brushProperty name="height" value="0.2" units="cm"/>
      <inkml:brushProperty name="color" value="#E71224"/>
      <inkml:brushProperty name="ignorePressure" value="1"/>
    </inkml:brush>
  </inkml:definitions>
  <inkml:trace contextRef="#ctx0" brushRef="#br0">0 0,'0'533,"0"-512</inkml:trace>
</inkml:ink>
</file>

<file path=ppt/media/image1.pn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FE07-FEC1-3412-5F6C-75AD2C214E8B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7576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7E7A7131-ED47-1C2E-2386-E73F1CE5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D8559-E00F-4929-B36E-6AED35091A08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02C9626-2ACE-72CB-5BE5-8CAEBF0CD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BCA4714-B766-9BBC-FE3C-213EC49AB7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C2DFE07-FEC1-3412-5F6C-75AD2C214E8B}"/>
              </a:ext>
            </a:extLst>
          </p:cNvPr>
          <p:cNvSpPr txBox="1"/>
          <p:nvPr userDrawn="1"/>
        </p:nvSpPr>
        <p:spPr>
          <a:xfrm>
            <a:off x="9987228" y="6602223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46796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53ADF62-798E-66E2-6BC7-AEFF0BC26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AEC3072-BBA6-E2E2-BDAA-B3E9CC66FB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B37B54-FABB-D1AC-AD00-D8967EA1B3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D8559-E00F-4929-B36E-6AED35091A08}" type="datetimeFigureOut">
              <a:rPr lang="ko-KR" altLang="en-US" smtClean="0"/>
              <a:t>2023-11-17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3B2931F-8878-05DC-7009-D792143065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1E530E2-A7C9-8227-1506-F93FCEA75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DBC79A-962B-4A02-A00F-80DED52B5E2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0006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56" r:id="rId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17.png"/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16.png"/><Relationship Id="rId4" Type="http://schemas.openxmlformats.org/officeDocument/2006/relationships/image" Target="../media/image13.png"/><Relationship Id="rId9" Type="http://schemas.openxmlformats.org/officeDocument/2006/relationships/customXml" Target="../ink/ink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363FC83-C082-4123-F914-6A11AB2FC511}"/>
              </a:ext>
            </a:extLst>
          </p:cNvPr>
          <p:cNvSpPr txBox="1"/>
          <p:nvPr/>
        </p:nvSpPr>
        <p:spPr>
          <a:xfrm>
            <a:off x="2189670" y="5436986"/>
            <a:ext cx="756537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bg1"/>
                </a:solidFill>
              </a:rPr>
              <a:t>1</a:t>
            </a:r>
            <a:r>
              <a:rPr lang="ko-KR" altLang="en-US" sz="2400" b="1" dirty="0" err="1">
                <a:solidFill>
                  <a:schemeClr val="bg1"/>
                </a:solidFill>
              </a:rPr>
              <a:t>조주헌</a:t>
            </a:r>
            <a:r>
              <a:rPr lang="ko-KR" altLang="en-US" sz="2400" b="1" dirty="0">
                <a:solidFill>
                  <a:schemeClr val="bg1"/>
                </a:solidFill>
              </a:rPr>
              <a:t> </a:t>
            </a:r>
            <a:r>
              <a:rPr lang="en-US" altLang="ko-KR" sz="2400" b="1" dirty="0">
                <a:solidFill>
                  <a:schemeClr val="bg1"/>
                </a:solidFill>
              </a:rPr>
              <a:t>– </a:t>
            </a:r>
            <a:r>
              <a:rPr lang="ko-KR" altLang="en-US" sz="2400" b="1" dirty="0">
                <a:solidFill>
                  <a:schemeClr val="bg1"/>
                </a:solidFill>
              </a:rPr>
              <a:t>강고은 </a:t>
            </a:r>
            <a:r>
              <a:rPr lang="ko-KR" altLang="en-US" sz="2400" b="1" dirty="0" err="1">
                <a:solidFill>
                  <a:schemeClr val="bg1"/>
                </a:solidFill>
              </a:rPr>
              <a:t>윤희재</a:t>
            </a:r>
            <a:r>
              <a:rPr lang="ko-KR" altLang="en-US" sz="2400" b="1" dirty="0">
                <a:solidFill>
                  <a:schemeClr val="bg1"/>
                </a:solidFill>
              </a:rPr>
              <a:t> 이건 이주헌</a:t>
            </a:r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F68ABE74-3EA3-F8C5-9DCC-6545AFCB7E89}"/>
              </a:ext>
            </a:extLst>
          </p:cNvPr>
          <p:cNvGrpSpPr/>
          <p:nvPr/>
        </p:nvGrpSpPr>
        <p:grpSpPr>
          <a:xfrm>
            <a:off x="4127566" y="1165949"/>
            <a:ext cx="3568265" cy="3083088"/>
            <a:chOff x="3464123" y="1148578"/>
            <a:chExt cx="4237217" cy="3661076"/>
          </a:xfrm>
        </p:grpSpPr>
        <p:sp>
          <p:nvSpPr>
            <p:cNvPr id="2" name="타원 1">
              <a:extLst>
                <a:ext uri="{FF2B5EF4-FFF2-40B4-BE49-F238E27FC236}">
                  <a16:creationId xmlns:a16="http://schemas.microsoft.com/office/drawing/2014/main" id="{8E309504-434E-D818-4B9A-FD3FC2CC8B3E}"/>
                </a:ext>
              </a:extLst>
            </p:cNvPr>
            <p:cNvSpPr/>
            <p:nvPr/>
          </p:nvSpPr>
          <p:spPr>
            <a:xfrm>
              <a:off x="4040265" y="1148578"/>
              <a:ext cx="3661075" cy="3661076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1FAF40B9-D1CD-DE98-AE64-170F833864BE}"/>
                </a:ext>
              </a:extLst>
            </p:cNvPr>
            <p:cNvSpPr/>
            <p:nvPr/>
          </p:nvSpPr>
          <p:spPr>
            <a:xfrm>
              <a:off x="3464123" y="1148578"/>
              <a:ext cx="3661075" cy="3661076"/>
            </a:xfrm>
            <a:prstGeom prst="ellipse">
              <a:avLst/>
            </a:prstGeom>
            <a:solidFill>
              <a:schemeClr val="bg1">
                <a:alpha val="10000"/>
              </a:schemeClr>
            </a:solidFill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r>
                <a:rPr lang="en-US" altLang="ko-KR" sz="6000" b="1" dirty="0"/>
                <a:t>Nice Body</a:t>
              </a:r>
              <a:endParaRPr lang="ko-KR" altLang="en-US" sz="6000" b="1" dirty="0"/>
            </a:p>
          </p:txBody>
        </p:sp>
      </p:grp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4DDF2332-048F-7519-3CD8-AADACE4D9D0E}"/>
              </a:ext>
            </a:extLst>
          </p:cNvPr>
          <p:cNvCxnSpPr/>
          <p:nvPr/>
        </p:nvCxnSpPr>
        <p:spPr>
          <a:xfrm>
            <a:off x="5430644" y="4951141"/>
            <a:ext cx="129354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443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6667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 모듈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코사인 유사도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049D903-75A7-BDDA-AA79-01B26CF650FF}"/>
              </a:ext>
            </a:extLst>
          </p:cNvPr>
          <p:cNvSpPr/>
          <p:nvPr/>
        </p:nvSpPr>
        <p:spPr>
          <a:xfrm>
            <a:off x="6540951" y="2326924"/>
            <a:ext cx="5268715" cy="266495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b="1" dirty="0" err="1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ㅁ</a:t>
            </a:r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endParaRPr lang="en-US" altLang="ko-KR" b="1" dirty="0">
              <a:solidFill>
                <a:schemeClr val="tx1"/>
              </a:solidFill>
              <a:latin typeface="함초롬돋움" panose="020B0604000101010101" pitchFamily="50" charset="-127"/>
              <a:ea typeface="함초롬돋움" panose="020B0604000101010101" pitchFamily="50" charset="-127"/>
              <a:cs typeface="함초롬돋움" panose="020B0604000101010101" pitchFamily="50" charset="-127"/>
            </a:endParaRPr>
          </a:p>
          <a:p>
            <a:pPr algn="ctr" latinLnBrk="0"/>
            <a:r>
              <a:rPr lang="en-US" altLang="ko-KR" b="1"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A</a:t>
            </a:r>
            <a:r>
              <a:rPr lang="ko-KR" altLang="en-US" b="1"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와 </a:t>
            </a:r>
            <a:r>
              <a:rPr lang="en-US" altLang="ko-KR" b="1"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B</a:t>
            </a:r>
            <a:r>
              <a:rPr lang="ko-KR" altLang="en-US" b="1" dirty="0">
                <a:solidFill>
                  <a:schemeClr val="tx1"/>
                </a:solidFill>
                <a:latin typeface="함초롬돋움" panose="020B0604000101010101" pitchFamily="50" charset="-127"/>
                <a:ea typeface="함초롬돋움" panose="020B0604000101010101" pitchFamily="50" charset="-127"/>
                <a:cs typeface="함초롬돋움" panose="020B0604000101010101" pitchFamily="50" charset="-127"/>
              </a:rPr>
              <a:t>라는 벡터의 각도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EC9DF2B-B006-3AAF-E608-5FE0D0F3AF6A}"/>
              </a:ext>
            </a:extLst>
          </p:cNvPr>
          <p:cNvSpPr/>
          <p:nvPr/>
        </p:nvSpPr>
        <p:spPr>
          <a:xfrm>
            <a:off x="6540951" y="2326923"/>
            <a:ext cx="5268718" cy="7232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endParaRPr lang="ko-KR" altLang="en-US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4A76C830-05E8-3651-7FC2-B41592436C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-1141" b="6570"/>
          <a:stretch/>
        </p:blipFill>
        <p:spPr>
          <a:xfrm>
            <a:off x="6619667" y="3135084"/>
            <a:ext cx="5104853" cy="128457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9FF54323-F8B2-CA33-01E2-700C07FDC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7738" y="1852694"/>
            <a:ext cx="4983313" cy="3885632"/>
          </a:xfrm>
          <a:prstGeom prst="rect">
            <a:avLst/>
          </a:prstGeom>
          <a:ln w="57150"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9539967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6667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 모듈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코사인 유사도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50BD35B7-127D-D777-5C83-841C56B8660D}"/>
              </a:ext>
            </a:extLst>
          </p:cNvPr>
          <p:cNvSpPr/>
          <p:nvPr/>
        </p:nvSpPr>
        <p:spPr>
          <a:xfrm>
            <a:off x="4551539" y="1282100"/>
            <a:ext cx="3088922" cy="3088922"/>
          </a:xfrm>
          <a:prstGeom prst="ellipse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latinLnBrk="0"/>
            <a:r>
              <a:rPr lang="ko-KR" altLang="en-US" sz="2000" b="1" dirty="0"/>
              <a:t>방향성 고려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1952DFD9-248D-CFF0-B2ED-A3B7B7969BA2}"/>
              </a:ext>
            </a:extLst>
          </p:cNvPr>
          <p:cNvSpPr/>
          <p:nvPr/>
        </p:nvSpPr>
        <p:spPr>
          <a:xfrm>
            <a:off x="3476625" y="3067156"/>
            <a:ext cx="3088922" cy="3088922"/>
          </a:xfrm>
          <a:prstGeom prst="ellipse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atinLnBrk="0"/>
            <a:r>
              <a:rPr lang="ko-KR" altLang="en-US" sz="1900" b="1" dirty="0"/>
              <a:t>데이터 정규화 </a:t>
            </a:r>
            <a:endParaRPr lang="en-US" altLang="ko-KR" sz="1900" b="1" dirty="0"/>
          </a:p>
          <a:p>
            <a:pPr latinLnBrk="0"/>
            <a:r>
              <a:rPr lang="ko-KR" altLang="en-US" sz="1900" b="1" dirty="0"/>
              <a:t>필요성</a:t>
            </a:r>
            <a:endParaRPr lang="en-US" altLang="ko-KR" sz="1900" b="1" dirty="0"/>
          </a:p>
          <a:p>
            <a:pPr latinLnBrk="0"/>
            <a:r>
              <a:rPr lang="ko-KR" altLang="en-US" sz="1900" b="1" dirty="0"/>
              <a:t>감소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80DC6CC6-A3DE-EFE0-651F-C313DF96BEDA}"/>
              </a:ext>
            </a:extLst>
          </p:cNvPr>
          <p:cNvSpPr/>
          <p:nvPr/>
        </p:nvSpPr>
        <p:spPr>
          <a:xfrm>
            <a:off x="5626453" y="3067156"/>
            <a:ext cx="3088922" cy="3088922"/>
          </a:xfrm>
          <a:prstGeom prst="ellipse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 latinLnBrk="0"/>
            <a:r>
              <a:rPr lang="ko-KR" altLang="en-US" sz="2000" b="1" dirty="0"/>
              <a:t>설명력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2610FAA-4754-BBD7-C7EF-E9646A9CD3CD}"/>
              </a:ext>
            </a:extLst>
          </p:cNvPr>
          <p:cNvSpPr txBox="1"/>
          <p:nvPr/>
        </p:nvSpPr>
        <p:spPr>
          <a:xfrm>
            <a:off x="7640461" y="1188794"/>
            <a:ext cx="456790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latinLnBrk="0">
              <a:buFont typeface="Wingdings" panose="05000000000000000000" pitchFamily="2" charset="2"/>
              <a:buChar char="ü"/>
            </a:pPr>
            <a:r>
              <a:rPr lang="ko-KR" altLang="en-US" sz="1600" b="1" dirty="0"/>
              <a:t>벡터 간의 방향성을 고려</a:t>
            </a:r>
            <a:endParaRPr lang="en-US" altLang="ko-KR" sz="1600" b="1" dirty="0"/>
          </a:p>
          <a:p>
            <a:pPr algn="just" latinLnBrk="0"/>
            <a:r>
              <a:rPr lang="en-US" altLang="ko-KR" sz="1600" b="1" dirty="0"/>
              <a:t>: </a:t>
            </a:r>
            <a:r>
              <a:rPr lang="ko-KR" altLang="en-US" sz="1600" b="1" dirty="0" err="1"/>
              <a:t>스쿼트</a:t>
            </a:r>
            <a:r>
              <a:rPr lang="ko-KR" altLang="en-US" sz="1600" b="1" dirty="0"/>
              <a:t> 자세와 같이 방향이 중요한 경우에 유용</a:t>
            </a:r>
            <a:endParaRPr lang="en-US" altLang="ko-KR" sz="1600" b="1" dirty="0"/>
          </a:p>
          <a:p>
            <a:pPr marL="285750" indent="-285750" algn="just" latinLnBrk="0">
              <a:buFont typeface="Wingdings" panose="05000000000000000000" pitchFamily="2" charset="2"/>
              <a:buChar char="ü"/>
            </a:pPr>
            <a:endParaRPr lang="en-US" altLang="ko-KR" sz="1600" b="1" dirty="0"/>
          </a:p>
          <a:p>
            <a:pPr marL="285750" indent="-285750" algn="just" latinLnBrk="0">
              <a:buFont typeface="Wingdings" panose="05000000000000000000" pitchFamily="2" charset="2"/>
              <a:buChar char="ü"/>
            </a:pPr>
            <a:r>
              <a:rPr lang="ko-KR" altLang="en-US" sz="1600" b="1" dirty="0" err="1"/>
              <a:t>스쿼트</a:t>
            </a:r>
            <a:r>
              <a:rPr lang="ko-KR" altLang="en-US" sz="1600" b="1" dirty="0"/>
              <a:t> 자세를 분석할 때 어깨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엉덩이</a:t>
            </a:r>
            <a:r>
              <a:rPr lang="en-US" altLang="ko-KR" sz="1600" b="1" dirty="0"/>
              <a:t>, </a:t>
            </a:r>
            <a:r>
              <a:rPr lang="ko-KR" altLang="en-US" sz="1600" b="1" dirty="0"/>
              <a:t>무릎의 키포인트가 제대로 방향을 잡는 것이 중요</a:t>
            </a:r>
            <a:endParaRPr lang="en-US" altLang="ko-KR" sz="1600" b="1" dirty="0"/>
          </a:p>
          <a:p>
            <a:pPr algn="just" latinLnBrk="0"/>
            <a:r>
              <a:rPr lang="en-US" altLang="ko-KR" sz="1600" b="1" dirty="0"/>
              <a:t>: </a:t>
            </a:r>
            <a:r>
              <a:rPr lang="ko-KR" altLang="en-US" sz="1600" b="1" dirty="0"/>
              <a:t>코사인 유사도는 이를 고려하여 유사성을 측정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92760B-72B9-05E1-926E-8330A892C0B6}"/>
              </a:ext>
            </a:extLst>
          </p:cNvPr>
          <p:cNvSpPr txBox="1"/>
          <p:nvPr/>
        </p:nvSpPr>
        <p:spPr>
          <a:xfrm>
            <a:off x="8715375" y="4196118"/>
            <a:ext cx="353552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latinLnBrk="0">
              <a:buFont typeface="Wingdings" panose="05000000000000000000" pitchFamily="2" charset="2"/>
              <a:buChar char="ü"/>
            </a:pPr>
            <a:r>
              <a:rPr lang="ko-KR" altLang="en-US" sz="1600" b="1" dirty="0" err="1"/>
              <a:t>스쿼트</a:t>
            </a:r>
            <a:r>
              <a:rPr lang="ko-KR" altLang="en-US" sz="1600" b="1" dirty="0"/>
              <a:t> 자세와 같이 키포인트 간의 </a:t>
            </a:r>
            <a:endParaRPr lang="en-US" altLang="ko-KR" sz="1600" b="1" dirty="0"/>
          </a:p>
          <a:p>
            <a:pPr algn="just" latinLnBrk="0"/>
            <a:r>
              <a:rPr lang="ko-KR" altLang="en-US" sz="1600" b="1" dirty="0"/>
              <a:t>상대적인 위치 및 방향이 </a:t>
            </a:r>
            <a:endParaRPr lang="en-US" altLang="ko-KR" sz="1600" b="1" dirty="0"/>
          </a:p>
          <a:p>
            <a:pPr algn="just" latinLnBrk="0"/>
            <a:r>
              <a:rPr lang="ko-KR" altLang="en-US" sz="1600" b="1" dirty="0"/>
              <a:t>중요한 경우에 유용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7DC875D-5364-0593-5EEA-B70BD76842E1}"/>
              </a:ext>
            </a:extLst>
          </p:cNvPr>
          <p:cNvSpPr txBox="1"/>
          <p:nvPr/>
        </p:nvSpPr>
        <p:spPr>
          <a:xfrm>
            <a:off x="101702" y="4319494"/>
            <a:ext cx="337492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 latinLnBrk="0">
              <a:buFont typeface="Wingdings" panose="05000000000000000000" pitchFamily="2" charset="2"/>
              <a:buChar char="ü"/>
            </a:pPr>
            <a:r>
              <a:rPr lang="ko-KR" altLang="en-US" sz="1600" b="1" dirty="0" err="1"/>
              <a:t>자카드</a:t>
            </a:r>
            <a:r>
              <a:rPr lang="ko-KR" altLang="en-US" sz="1600" b="1" dirty="0"/>
              <a:t> 유사도와 달리</a:t>
            </a:r>
            <a:endParaRPr lang="en-US" altLang="ko-KR" sz="1600" b="1" dirty="0"/>
          </a:p>
          <a:p>
            <a:pPr algn="just" latinLnBrk="0"/>
            <a:r>
              <a:rPr lang="ko-KR" altLang="en-US" sz="1600" b="1" dirty="0"/>
              <a:t>각 벡터의 크기에 민감하지 않아서 </a:t>
            </a:r>
            <a:endParaRPr lang="en-US" altLang="ko-KR" sz="1600" b="1" dirty="0"/>
          </a:p>
          <a:p>
            <a:pPr algn="just" latinLnBrk="0"/>
            <a:r>
              <a:rPr lang="ko-KR" altLang="en-US" sz="1600" b="1" dirty="0"/>
              <a:t>데이터의 크기가 서로 다를 때도 </a:t>
            </a:r>
            <a:endParaRPr lang="en-US" altLang="ko-KR" sz="1600" b="1" dirty="0"/>
          </a:p>
          <a:p>
            <a:pPr algn="just" latinLnBrk="0"/>
            <a:r>
              <a:rPr lang="ko-KR" altLang="en-US" sz="1600" b="1" dirty="0"/>
              <a:t>잘 작동</a:t>
            </a:r>
          </a:p>
        </p:txBody>
      </p:sp>
    </p:spTree>
    <p:extLst>
      <p:ext uri="{BB962C8B-B14F-4D97-AF65-F5344CB8AC3E}">
        <p14:creationId xmlns:p14="http://schemas.microsoft.com/office/powerpoint/2010/main" val="2968221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6667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 모듈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코사인 유사도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1" name="화살표: 오른쪽 10">
            <a:extLst>
              <a:ext uri="{FF2B5EF4-FFF2-40B4-BE49-F238E27FC236}">
                <a16:creationId xmlns:a16="http://schemas.microsoft.com/office/drawing/2014/main" id="{5169E01A-856A-88A3-8163-880152787681}"/>
              </a:ext>
            </a:extLst>
          </p:cNvPr>
          <p:cNvSpPr/>
          <p:nvPr/>
        </p:nvSpPr>
        <p:spPr>
          <a:xfrm>
            <a:off x="0" y="2761861"/>
            <a:ext cx="3116424" cy="2146038"/>
          </a:xfrm>
          <a:prstGeom prst="rightArrow">
            <a:avLst>
              <a:gd name="adj1" fmla="val 61304"/>
              <a:gd name="adj2" fmla="val 50000"/>
            </a:avLst>
          </a:prstGeom>
          <a:solidFill>
            <a:srgbClr val="5976B7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42A0F782-714F-D3B1-B4FE-FD50EFFC4A59}"/>
              </a:ext>
            </a:extLst>
          </p:cNvPr>
          <p:cNvSpPr/>
          <p:nvPr/>
        </p:nvSpPr>
        <p:spPr>
          <a:xfrm>
            <a:off x="4218580" y="4075922"/>
            <a:ext cx="5919537" cy="8599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2AF674-B8F2-74C1-7FA0-AC152DD7F796}"/>
              </a:ext>
            </a:extLst>
          </p:cNvPr>
          <p:cNvSpPr txBox="1"/>
          <p:nvPr/>
        </p:nvSpPr>
        <p:spPr>
          <a:xfrm>
            <a:off x="4855441" y="4097167"/>
            <a:ext cx="464582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bg1"/>
                </a:solidFill>
              </a:rPr>
              <a:t>사람마다 신체 사이즈 크기에 상관 없이</a:t>
            </a:r>
            <a:endParaRPr lang="en-US" altLang="ko-KR" sz="2400" b="1" spc="-300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spc="-300" dirty="0">
                <a:solidFill>
                  <a:schemeClr val="bg1"/>
                </a:solidFill>
              </a:rPr>
              <a:t>각도만을 고려</a:t>
            </a: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5399C805-4052-9315-2E7E-2F61F843F7FB}"/>
              </a:ext>
            </a:extLst>
          </p:cNvPr>
          <p:cNvSpPr/>
          <p:nvPr/>
        </p:nvSpPr>
        <p:spPr>
          <a:xfrm>
            <a:off x="4218582" y="1482889"/>
            <a:ext cx="5919537" cy="8599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D1678BF-9A05-4F4A-9B03-49460CCA1C57}"/>
              </a:ext>
            </a:extLst>
          </p:cNvPr>
          <p:cNvSpPr txBox="1"/>
          <p:nvPr/>
        </p:nvSpPr>
        <p:spPr>
          <a:xfrm>
            <a:off x="5274626" y="1709410"/>
            <a:ext cx="380745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bg1"/>
                </a:solidFill>
              </a:rPr>
              <a:t>운동 자세에서 중요한 것은 각도</a:t>
            </a:r>
          </a:p>
        </p:txBody>
      </p:sp>
      <p:sp>
        <p:nvSpPr>
          <p:cNvPr id="16" name="이등변 삼각형 15">
            <a:extLst>
              <a:ext uri="{FF2B5EF4-FFF2-40B4-BE49-F238E27FC236}">
                <a16:creationId xmlns:a16="http://schemas.microsoft.com/office/drawing/2014/main" id="{064AA65C-4B98-1F89-AC5B-BD6751126A4E}"/>
              </a:ext>
            </a:extLst>
          </p:cNvPr>
          <p:cNvSpPr/>
          <p:nvPr/>
        </p:nvSpPr>
        <p:spPr>
          <a:xfrm rot="10800000">
            <a:off x="7038780" y="2514104"/>
            <a:ext cx="279134" cy="174318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AF8F1BEC-5DAD-B1C6-256E-6D04DE4F8290}"/>
              </a:ext>
            </a:extLst>
          </p:cNvPr>
          <p:cNvSpPr/>
          <p:nvPr/>
        </p:nvSpPr>
        <p:spPr>
          <a:xfrm>
            <a:off x="4218581" y="2830721"/>
            <a:ext cx="5919537" cy="8599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3445285-0030-C5A2-112D-1F214E55F096}"/>
              </a:ext>
            </a:extLst>
          </p:cNvPr>
          <p:cNvSpPr txBox="1"/>
          <p:nvPr/>
        </p:nvSpPr>
        <p:spPr>
          <a:xfrm>
            <a:off x="5075056" y="2861295"/>
            <a:ext cx="4206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-300" dirty="0">
                <a:solidFill>
                  <a:schemeClr val="bg1"/>
                </a:solidFill>
              </a:rPr>
              <a:t>팔을 더 빼세요</a:t>
            </a:r>
            <a:r>
              <a:rPr lang="en-US" altLang="ko-KR" sz="2400" b="1" spc="-300" dirty="0">
                <a:solidFill>
                  <a:schemeClr val="bg1"/>
                </a:solidFill>
              </a:rPr>
              <a:t>,  </a:t>
            </a:r>
            <a:r>
              <a:rPr lang="ko-KR" altLang="en-US" sz="2400" b="1" spc="-300" dirty="0">
                <a:solidFill>
                  <a:schemeClr val="bg1"/>
                </a:solidFill>
              </a:rPr>
              <a:t>허리를 더 펴세요 등</a:t>
            </a:r>
            <a:endParaRPr lang="en-US" altLang="ko-KR" sz="2400" b="1" spc="-300" dirty="0">
              <a:solidFill>
                <a:schemeClr val="bg1"/>
              </a:solidFill>
            </a:endParaRPr>
          </a:p>
          <a:p>
            <a:pPr algn="ctr"/>
            <a:r>
              <a:rPr lang="ko-KR" altLang="en-US" sz="2400" b="1" spc="-300" dirty="0">
                <a:solidFill>
                  <a:schemeClr val="bg1"/>
                </a:solidFill>
              </a:rPr>
              <a:t>모든 것은 각도로 설명</a:t>
            </a:r>
          </a:p>
        </p:txBody>
      </p:sp>
      <p:sp>
        <p:nvSpPr>
          <p:cNvPr id="23" name="이등변 삼각형 22">
            <a:extLst>
              <a:ext uri="{FF2B5EF4-FFF2-40B4-BE49-F238E27FC236}">
                <a16:creationId xmlns:a16="http://schemas.microsoft.com/office/drawing/2014/main" id="{6413992E-2A1B-ACB7-C437-A7C4829F9EE6}"/>
              </a:ext>
            </a:extLst>
          </p:cNvPr>
          <p:cNvSpPr/>
          <p:nvPr/>
        </p:nvSpPr>
        <p:spPr>
          <a:xfrm rot="10800000">
            <a:off x="7038780" y="3796630"/>
            <a:ext cx="279134" cy="174318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F92E673A-CA9F-CB28-6F5F-EB49C49DE437}"/>
              </a:ext>
            </a:extLst>
          </p:cNvPr>
          <p:cNvSpPr/>
          <p:nvPr/>
        </p:nvSpPr>
        <p:spPr>
          <a:xfrm>
            <a:off x="4218580" y="5296816"/>
            <a:ext cx="5919537" cy="85996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D4B4908F-057D-86B8-EC25-1DB1D71A2F8D}"/>
              </a:ext>
            </a:extLst>
          </p:cNvPr>
          <p:cNvSpPr txBox="1"/>
          <p:nvPr/>
        </p:nvSpPr>
        <p:spPr>
          <a:xfrm>
            <a:off x="4855441" y="5486014"/>
            <a:ext cx="46458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spc="-300">
                <a:solidFill>
                  <a:schemeClr val="bg1"/>
                </a:solidFill>
              </a:rPr>
              <a:t>코사인 유사도로 결정</a:t>
            </a:r>
            <a:endParaRPr lang="ko-KR" altLang="en-US" sz="2400" b="1" spc="-300" dirty="0">
              <a:solidFill>
                <a:schemeClr val="bg1"/>
              </a:solidFill>
            </a:endParaRPr>
          </a:p>
        </p:txBody>
      </p:sp>
      <p:sp>
        <p:nvSpPr>
          <p:cNvPr id="26" name="이등변 삼각형 25">
            <a:extLst>
              <a:ext uri="{FF2B5EF4-FFF2-40B4-BE49-F238E27FC236}">
                <a16:creationId xmlns:a16="http://schemas.microsoft.com/office/drawing/2014/main" id="{2A97D1B5-126B-2FA0-A950-2BBD487494A7}"/>
              </a:ext>
            </a:extLst>
          </p:cNvPr>
          <p:cNvSpPr/>
          <p:nvPr/>
        </p:nvSpPr>
        <p:spPr>
          <a:xfrm rot="10800000">
            <a:off x="7038780" y="5017524"/>
            <a:ext cx="279134" cy="174318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77381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2"/>
                </a:solidFill>
              </a:rPr>
              <a:t>Nice</a:t>
            </a:r>
            <a:r>
              <a:rPr lang="ko-KR" altLang="en-US" sz="3200" b="1" dirty="0">
                <a:solidFill>
                  <a:schemeClr val="accent2"/>
                </a:solidFill>
              </a:rPr>
              <a:t> </a:t>
            </a:r>
            <a:r>
              <a:rPr lang="en-US" altLang="ko-KR" sz="3200" b="1" dirty="0">
                <a:solidFill>
                  <a:schemeClr val="accent2"/>
                </a:solidFill>
              </a:rPr>
              <a:t>Body</a:t>
            </a:r>
            <a:endParaRPr lang="ko-KR" altLang="en-US" sz="3200" b="1" dirty="0">
              <a:solidFill>
                <a:schemeClr val="accent2"/>
              </a:solidFill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169954" y="923653"/>
            <a:ext cx="181492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</a:rPr>
              <a:t>3</a:t>
            </a:r>
            <a:endParaRPr lang="ko-KR" altLang="en-US" sz="199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4474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1986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Body 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FE0BCA12-2002-C41E-A4D1-7EA82B93E4C0}"/>
              </a:ext>
            </a:extLst>
          </p:cNvPr>
          <p:cNvSpPr/>
          <p:nvPr/>
        </p:nvSpPr>
        <p:spPr>
          <a:xfrm>
            <a:off x="605155" y="1744442"/>
            <a:ext cx="4834592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19245EFA-59F6-EDB2-A3B6-301C25F44941}"/>
              </a:ext>
            </a:extLst>
          </p:cNvPr>
          <p:cNvCxnSpPr>
            <a:cxnSpLocks/>
          </p:cNvCxnSpPr>
          <p:nvPr/>
        </p:nvCxnSpPr>
        <p:spPr>
          <a:xfrm>
            <a:off x="605155" y="1753673"/>
            <a:ext cx="483459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1770469-55F4-DA35-69C7-DF920578F139}"/>
              </a:ext>
            </a:extLst>
          </p:cNvPr>
          <p:cNvSpPr txBox="1"/>
          <p:nvPr/>
        </p:nvSpPr>
        <p:spPr>
          <a:xfrm>
            <a:off x="2126212" y="1903265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모델링 사진</a:t>
            </a:r>
          </a:p>
        </p:txBody>
      </p:sp>
      <p:cxnSp>
        <p:nvCxnSpPr>
          <p:cNvPr id="53" name="직선 연결선 52">
            <a:extLst>
              <a:ext uri="{FF2B5EF4-FFF2-40B4-BE49-F238E27FC236}">
                <a16:creationId xmlns:a16="http://schemas.microsoft.com/office/drawing/2014/main" id="{DA1F00C2-0503-65CE-EB59-65541307BD29}"/>
              </a:ext>
            </a:extLst>
          </p:cNvPr>
          <p:cNvCxnSpPr>
            <a:cxnSpLocks/>
          </p:cNvCxnSpPr>
          <p:nvPr/>
        </p:nvCxnSpPr>
        <p:spPr>
          <a:xfrm>
            <a:off x="605155" y="5912718"/>
            <a:ext cx="483459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그림 2">
            <a:extLst>
              <a:ext uri="{FF2B5EF4-FFF2-40B4-BE49-F238E27FC236}">
                <a16:creationId xmlns:a16="http://schemas.microsoft.com/office/drawing/2014/main" id="{B899E18F-F61F-4F2D-F557-3D151BB315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155" y="2614033"/>
            <a:ext cx="4834592" cy="3226930"/>
          </a:xfrm>
          <a:prstGeom prst="rect">
            <a:avLst/>
          </a:prstGeom>
        </p:spPr>
      </p:pic>
      <p:sp>
        <p:nvSpPr>
          <p:cNvPr id="6" name="직사각형 5">
            <a:extLst>
              <a:ext uri="{FF2B5EF4-FFF2-40B4-BE49-F238E27FC236}">
                <a16:creationId xmlns:a16="http://schemas.microsoft.com/office/drawing/2014/main" id="{B52379C7-2186-5B1D-0C62-5E2C4EC58B29}"/>
              </a:ext>
            </a:extLst>
          </p:cNvPr>
          <p:cNvSpPr/>
          <p:nvPr/>
        </p:nvSpPr>
        <p:spPr>
          <a:xfrm>
            <a:off x="6752253" y="1744442"/>
            <a:ext cx="4834592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9103A826-D01B-7FDC-88E8-C7D4E8BC5458}"/>
              </a:ext>
            </a:extLst>
          </p:cNvPr>
          <p:cNvCxnSpPr>
            <a:cxnSpLocks/>
          </p:cNvCxnSpPr>
          <p:nvPr/>
        </p:nvCxnSpPr>
        <p:spPr>
          <a:xfrm>
            <a:off x="6752253" y="1753673"/>
            <a:ext cx="483459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3AED5967-38B2-F59D-172C-42E811C917A5}"/>
              </a:ext>
            </a:extLst>
          </p:cNvPr>
          <p:cNvSpPr txBox="1"/>
          <p:nvPr/>
        </p:nvSpPr>
        <p:spPr>
          <a:xfrm>
            <a:off x="8273310" y="1903265"/>
            <a:ext cx="17924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/>
                </a:solidFill>
                <a:latin typeface="+mj-ea"/>
                <a:ea typeface="+mj-ea"/>
              </a:rPr>
              <a:t>모델링 사진</a:t>
            </a:r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D4F59DE8-F1F8-5911-1B62-8F5A935CCD94}"/>
              </a:ext>
            </a:extLst>
          </p:cNvPr>
          <p:cNvCxnSpPr>
            <a:cxnSpLocks/>
          </p:cNvCxnSpPr>
          <p:nvPr/>
        </p:nvCxnSpPr>
        <p:spPr>
          <a:xfrm>
            <a:off x="6752253" y="5912718"/>
            <a:ext cx="483459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그림 11">
            <a:extLst>
              <a:ext uri="{FF2B5EF4-FFF2-40B4-BE49-F238E27FC236}">
                <a16:creationId xmlns:a16="http://schemas.microsoft.com/office/drawing/2014/main" id="{3D3C2A40-BB40-DE1D-CEA8-F622C47BC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2254" y="2514521"/>
            <a:ext cx="4834592" cy="3398198"/>
          </a:xfrm>
          <a:prstGeom prst="rect">
            <a:avLst/>
          </a:prstGeom>
        </p:spPr>
      </p:pic>
      <p:sp>
        <p:nvSpPr>
          <p:cNvPr id="13" name="타원 12">
            <a:extLst>
              <a:ext uri="{FF2B5EF4-FFF2-40B4-BE49-F238E27FC236}">
                <a16:creationId xmlns:a16="http://schemas.microsoft.com/office/drawing/2014/main" id="{999515C7-5820-1B02-ABF7-60DFBC79926D}"/>
              </a:ext>
            </a:extLst>
          </p:cNvPr>
          <p:cNvSpPr/>
          <p:nvPr/>
        </p:nvSpPr>
        <p:spPr>
          <a:xfrm>
            <a:off x="7865705" y="5635604"/>
            <a:ext cx="3051111" cy="355807"/>
          </a:xfrm>
          <a:prstGeom prst="ellipse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설명선: 위쪽 화살표 13">
            <a:extLst>
              <a:ext uri="{FF2B5EF4-FFF2-40B4-BE49-F238E27FC236}">
                <a16:creationId xmlns:a16="http://schemas.microsoft.com/office/drawing/2014/main" id="{8D2A95F1-5D0E-4F3C-5C1D-E03D3C50C631}"/>
              </a:ext>
            </a:extLst>
          </p:cNvPr>
          <p:cNvSpPr/>
          <p:nvPr/>
        </p:nvSpPr>
        <p:spPr>
          <a:xfrm>
            <a:off x="8273310" y="5991411"/>
            <a:ext cx="2202025" cy="682155"/>
          </a:xfrm>
          <a:prstGeom prst="upArrowCallo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정확도 평균값</a:t>
            </a:r>
          </a:p>
        </p:txBody>
      </p:sp>
    </p:spTree>
    <p:extLst>
      <p:ext uri="{BB962C8B-B14F-4D97-AF65-F5344CB8AC3E}">
        <p14:creationId xmlns:p14="http://schemas.microsoft.com/office/powerpoint/2010/main" val="28058665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19864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Body 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F28158F6-D8DC-BDF0-8CFB-C591CFBA585D}"/>
              </a:ext>
            </a:extLst>
          </p:cNvPr>
          <p:cNvGrpSpPr/>
          <p:nvPr/>
        </p:nvGrpSpPr>
        <p:grpSpPr>
          <a:xfrm>
            <a:off x="942062" y="1183145"/>
            <a:ext cx="10594166" cy="4611165"/>
            <a:chOff x="1032582" y="1234694"/>
            <a:chExt cx="10594166" cy="5091841"/>
          </a:xfrm>
        </p:grpSpPr>
        <p:grpSp>
          <p:nvGrpSpPr>
            <p:cNvPr id="10" name="그룹 9">
              <a:extLst>
                <a:ext uri="{FF2B5EF4-FFF2-40B4-BE49-F238E27FC236}">
                  <a16:creationId xmlns:a16="http://schemas.microsoft.com/office/drawing/2014/main" id="{CCCF95B6-CB25-2200-EBAE-C33C1FC38512}"/>
                </a:ext>
              </a:extLst>
            </p:cNvPr>
            <p:cNvGrpSpPr/>
            <p:nvPr/>
          </p:nvGrpSpPr>
          <p:grpSpPr>
            <a:xfrm>
              <a:off x="1032582" y="1234694"/>
              <a:ext cx="4619458" cy="5091841"/>
              <a:chOff x="1032582" y="1234694"/>
              <a:chExt cx="4619458" cy="5091841"/>
            </a:xfrm>
          </p:grpSpPr>
          <p:pic>
            <p:nvPicPr>
              <p:cNvPr id="4" name="그림 3">
                <a:extLst>
                  <a:ext uri="{FF2B5EF4-FFF2-40B4-BE49-F238E27FC236}">
                    <a16:creationId xmlns:a16="http://schemas.microsoft.com/office/drawing/2014/main" id="{85542593-DAEA-EFB8-637E-4856791D22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032582" y="1405376"/>
                <a:ext cx="4619458" cy="4921159"/>
              </a:xfrm>
              <a:prstGeom prst="rect">
                <a:avLst/>
              </a:prstGeom>
            </p:spPr>
          </p:pic>
          <p:sp>
            <p:nvSpPr>
              <p:cNvPr id="5" name="타원 4">
                <a:extLst>
                  <a:ext uri="{FF2B5EF4-FFF2-40B4-BE49-F238E27FC236}">
                    <a16:creationId xmlns:a16="http://schemas.microsoft.com/office/drawing/2014/main" id="{AC62B89C-7496-4DD6-C8F1-155F665A73CA}"/>
                  </a:ext>
                </a:extLst>
              </p:cNvPr>
              <p:cNvSpPr/>
              <p:nvPr/>
            </p:nvSpPr>
            <p:spPr>
              <a:xfrm>
                <a:off x="2677886" y="1234694"/>
                <a:ext cx="1087711" cy="1203649"/>
              </a:xfrm>
              <a:prstGeom prst="ellipse">
                <a:avLst/>
              </a:prstGeom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B47BBF0B-F8B6-1791-0C29-730EFCE3A16B}"/>
                </a:ext>
              </a:extLst>
            </p:cNvPr>
            <p:cNvSpPr/>
            <p:nvPr/>
          </p:nvSpPr>
          <p:spPr>
            <a:xfrm>
              <a:off x="3765597" y="2122714"/>
              <a:ext cx="1422223" cy="1306286"/>
            </a:xfrm>
            <a:prstGeom prst="ellipse">
              <a:avLst/>
            </a:prstGeom>
            <a:noFill/>
            <a:ln w="57150">
              <a:solidFill>
                <a:srgbClr val="FFFF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화살표: 오른쪽 14">
              <a:extLst>
                <a:ext uri="{FF2B5EF4-FFF2-40B4-BE49-F238E27FC236}">
                  <a16:creationId xmlns:a16="http://schemas.microsoft.com/office/drawing/2014/main" id="{C366735E-550F-F59A-2E8B-33E845D9C47C}"/>
                </a:ext>
              </a:extLst>
            </p:cNvPr>
            <p:cNvSpPr/>
            <p:nvPr/>
          </p:nvSpPr>
          <p:spPr>
            <a:xfrm>
              <a:off x="5253134" y="2645230"/>
              <a:ext cx="1551931" cy="261254"/>
            </a:xfrm>
            <a:prstGeom prst="rightArrow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EEF710F5-9E82-04B4-9CA0-FA74B8718B4E}"/>
                </a:ext>
              </a:extLst>
            </p:cNvPr>
            <p:cNvSpPr/>
            <p:nvPr/>
          </p:nvSpPr>
          <p:spPr>
            <a:xfrm>
              <a:off x="7007290" y="2458616"/>
              <a:ext cx="4619458" cy="63448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/>
                <a:t>올바르지 않은 자세일 경우 </a:t>
              </a:r>
              <a:endParaRPr lang="en-US" altLang="ko-KR" b="1" dirty="0"/>
            </a:p>
            <a:p>
              <a:pPr algn="ctr"/>
              <a:r>
                <a:rPr lang="ko-KR" altLang="en-US" b="1" dirty="0" err="1"/>
                <a:t>스켈레톤의</a:t>
              </a:r>
              <a:r>
                <a:rPr lang="ko-KR" altLang="en-US" b="1" dirty="0"/>
                <a:t> </a:t>
              </a:r>
              <a:r>
                <a:rPr lang="en-US" altLang="ko-KR" b="1" dirty="0"/>
                <a:t>Color</a:t>
              </a:r>
              <a:r>
                <a:rPr lang="ko-KR" altLang="en-US" b="1" dirty="0"/>
                <a:t>가 </a:t>
              </a:r>
              <a:r>
                <a:rPr lang="en-US" altLang="ko-KR" b="1" dirty="0"/>
                <a:t>Red</a:t>
              </a:r>
              <a:r>
                <a:rPr lang="ko-KR" altLang="en-US" b="1" dirty="0"/>
                <a:t>로 표시</a:t>
              </a:r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3D00CAB0-6023-36F8-C6B7-1953FEA34AB2}"/>
                </a:ext>
              </a:extLst>
            </p:cNvPr>
            <p:cNvSpPr/>
            <p:nvPr/>
          </p:nvSpPr>
          <p:spPr>
            <a:xfrm>
              <a:off x="1520890" y="4357396"/>
              <a:ext cx="3545632" cy="1744824"/>
            </a:xfrm>
            <a:prstGeom prst="ellipse">
              <a:avLst/>
            </a:prstGeom>
            <a:noFill/>
            <a:ln w="57150">
              <a:solidFill>
                <a:srgbClr val="FFC000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화살표: 오른쪽 21">
              <a:extLst>
                <a:ext uri="{FF2B5EF4-FFF2-40B4-BE49-F238E27FC236}">
                  <a16:creationId xmlns:a16="http://schemas.microsoft.com/office/drawing/2014/main" id="{188236A6-B717-C6A3-EACE-7664BF102008}"/>
                </a:ext>
              </a:extLst>
            </p:cNvPr>
            <p:cNvSpPr/>
            <p:nvPr/>
          </p:nvSpPr>
          <p:spPr>
            <a:xfrm>
              <a:off x="5066522" y="5097701"/>
              <a:ext cx="1738543" cy="250352"/>
            </a:xfrm>
            <a:prstGeom prst="rightArrow">
              <a:avLst/>
            </a:pr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A289B98D-C59E-7A86-6C89-1E730614E42B}"/>
                </a:ext>
              </a:extLst>
            </p:cNvPr>
            <p:cNvSpPr/>
            <p:nvPr/>
          </p:nvSpPr>
          <p:spPr>
            <a:xfrm>
              <a:off x="7007290" y="4912567"/>
              <a:ext cx="4619458" cy="634482"/>
            </a:xfrm>
            <a:prstGeom prst="roundRect">
              <a:avLst/>
            </a:prstGeom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b="1" dirty="0"/>
                <a:t>올바른 자세일 경우 </a:t>
              </a:r>
              <a:endParaRPr lang="en-US" altLang="ko-KR" b="1" dirty="0"/>
            </a:p>
            <a:p>
              <a:pPr algn="ctr"/>
              <a:r>
                <a:rPr lang="ko-KR" altLang="en-US" b="1" dirty="0" err="1"/>
                <a:t>스켈레톤의</a:t>
              </a:r>
              <a:r>
                <a:rPr lang="ko-KR" altLang="en-US" b="1" dirty="0"/>
                <a:t> </a:t>
              </a:r>
              <a:r>
                <a:rPr lang="en-US" altLang="ko-KR" b="1" dirty="0"/>
                <a:t>Color</a:t>
              </a:r>
              <a:r>
                <a:rPr lang="ko-KR" altLang="en-US" b="1" dirty="0"/>
                <a:t>가 </a:t>
              </a:r>
              <a:r>
                <a:rPr lang="en-US" altLang="ko-KR" b="1" dirty="0"/>
                <a:t>Green</a:t>
              </a:r>
              <a:r>
                <a:rPr lang="ko-KR" altLang="en-US" b="1" dirty="0"/>
                <a:t>로 표시</a:t>
              </a:r>
            </a:p>
          </p:txBody>
        </p:sp>
      </p:grpSp>
      <p:sp>
        <p:nvSpPr>
          <p:cNvPr id="28" name="화살표: 줄무늬가 있는 오른쪽 27">
            <a:extLst>
              <a:ext uri="{FF2B5EF4-FFF2-40B4-BE49-F238E27FC236}">
                <a16:creationId xmlns:a16="http://schemas.microsoft.com/office/drawing/2014/main" id="{9BB1052E-A2E4-AC8C-5D17-ACA099EE5B17}"/>
              </a:ext>
            </a:extLst>
          </p:cNvPr>
          <p:cNvSpPr/>
          <p:nvPr/>
        </p:nvSpPr>
        <p:spPr>
          <a:xfrm>
            <a:off x="6916770" y="5591170"/>
            <a:ext cx="5066522" cy="1008408"/>
          </a:xfrm>
          <a:prstGeom prst="stripedRightArrow">
            <a:avLst>
              <a:gd name="adj1" fmla="val 66655"/>
              <a:gd name="adj2" fmla="val 50000"/>
            </a:avLst>
          </a:prstGeom>
          <a:solidFill>
            <a:srgbClr val="7030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각 부위별로 정확도 체크 가능</a:t>
            </a:r>
          </a:p>
        </p:txBody>
      </p:sp>
    </p:spTree>
    <p:extLst>
      <p:ext uri="{BB962C8B-B14F-4D97-AF65-F5344CB8AC3E}">
        <p14:creationId xmlns:p14="http://schemas.microsoft.com/office/powerpoint/2010/main" val="273810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30251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Body -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인식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그림 5" descr="벽, 실내, 거울, 인테리어 디자인이(가) 표시된 사진&#10;&#10;자동 생성된 설명">
            <a:extLst>
              <a:ext uri="{FF2B5EF4-FFF2-40B4-BE49-F238E27FC236}">
                <a16:creationId xmlns:a16="http://schemas.microsoft.com/office/drawing/2014/main" id="{5354FE8A-094C-BE66-C702-FE2FB226512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837" b="34229"/>
          <a:stretch/>
        </p:blipFill>
        <p:spPr>
          <a:xfrm>
            <a:off x="1164771" y="1306286"/>
            <a:ext cx="9862457" cy="4786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77118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483978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Body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정확도 평균값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3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 descr="실내, 활동적 바지, 사람이(가) 표시된 사진&#10;&#10;자동 생성된 설명">
            <a:extLst>
              <a:ext uri="{FF2B5EF4-FFF2-40B4-BE49-F238E27FC236}">
                <a16:creationId xmlns:a16="http://schemas.microsoft.com/office/drawing/2014/main" id="{7695C84E-C6CC-3267-CF6B-A459257375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947" y="1787832"/>
            <a:ext cx="8316103" cy="2437135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9D07B41-4B0F-1C09-C1F3-0F29A9E0CF51}"/>
              </a:ext>
            </a:extLst>
          </p:cNvPr>
          <p:cNvSpPr/>
          <p:nvPr/>
        </p:nvSpPr>
        <p:spPr>
          <a:xfrm>
            <a:off x="2485051" y="4410378"/>
            <a:ext cx="7221894" cy="88921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/>
              <a:t>모델링된</a:t>
            </a:r>
            <a:r>
              <a:rPr lang="ko-KR" altLang="en-US" b="1" dirty="0"/>
              <a:t> 원본 사진과 사용자의 자세의</a:t>
            </a:r>
            <a:endParaRPr lang="en-US" altLang="ko-KR" b="1" dirty="0"/>
          </a:p>
          <a:p>
            <a:pPr algn="ctr"/>
            <a:r>
              <a:rPr lang="ko-KR" altLang="en-US" b="1" dirty="0"/>
              <a:t>전체 </a:t>
            </a:r>
            <a:r>
              <a:rPr lang="ko-KR" altLang="en-US" b="1" dirty="0" err="1"/>
              <a:t>스켈레톤의</a:t>
            </a:r>
            <a:r>
              <a:rPr lang="ko-KR" altLang="en-US" b="1" dirty="0"/>
              <a:t> 정확도 평균값이 화면에 함께 나타남</a:t>
            </a:r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5A050B28-2299-E246-2126-BB879943A02E}"/>
              </a:ext>
            </a:extLst>
          </p:cNvPr>
          <p:cNvSpPr/>
          <p:nvPr/>
        </p:nvSpPr>
        <p:spPr>
          <a:xfrm rot="10800000">
            <a:off x="5950680" y="5421785"/>
            <a:ext cx="279134" cy="174318"/>
          </a:xfrm>
          <a:prstGeom prst="triangle">
            <a:avLst/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1A41547C-E50D-1227-66A0-9D38BC6BC164}"/>
              </a:ext>
            </a:extLst>
          </p:cNvPr>
          <p:cNvSpPr/>
          <p:nvPr/>
        </p:nvSpPr>
        <p:spPr>
          <a:xfrm>
            <a:off x="3136229" y="5680951"/>
            <a:ext cx="5919537" cy="10650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사용자가 실시간으로 표시되는 정확도에 의해</a:t>
            </a:r>
            <a:endParaRPr lang="en-US" altLang="ko-KR" b="1" dirty="0"/>
          </a:p>
          <a:p>
            <a:pPr algn="ctr"/>
            <a:r>
              <a:rPr lang="ko-KR" altLang="en-US" b="1" dirty="0"/>
              <a:t>자신의 자세 평가 가능 </a:t>
            </a:r>
            <a:endParaRPr lang="en-US" altLang="ko-KR" b="1" dirty="0"/>
          </a:p>
          <a:p>
            <a:pPr algn="ctr"/>
            <a:r>
              <a:rPr lang="en-US" altLang="ko-KR" b="1" dirty="0"/>
              <a:t>= </a:t>
            </a:r>
            <a:r>
              <a:rPr lang="ko-KR" altLang="en-US" b="1" dirty="0"/>
              <a:t>부상의 위험도 낮으며 운동 효과 극대화 가능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316E7CBE-D72C-5361-D9BD-FE1E630CAE54}"/>
              </a:ext>
            </a:extLst>
          </p:cNvPr>
          <p:cNvCxnSpPr/>
          <p:nvPr/>
        </p:nvCxnSpPr>
        <p:spPr>
          <a:xfrm>
            <a:off x="7371184" y="653143"/>
            <a:ext cx="0" cy="68113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그룹 29">
            <a:extLst>
              <a:ext uri="{FF2B5EF4-FFF2-40B4-BE49-F238E27FC236}">
                <a16:creationId xmlns:a16="http://schemas.microsoft.com/office/drawing/2014/main" id="{31990EFA-22BD-345F-D0E9-EA517EB42176}"/>
              </a:ext>
            </a:extLst>
          </p:cNvPr>
          <p:cNvGrpSpPr/>
          <p:nvPr/>
        </p:nvGrpSpPr>
        <p:grpSpPr>
          <a:xfrm>
            <a:off x="4782450" y="3714127"/>
            <a:ext cx="2473920" cy="510840"/>
            <a:chOff x="4801500" y="3707970"/>
            <a:chExt cx="2473920" cy="510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3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FB58A8A1-5234-E606-DEC4-78E3B2244576}"/>
                    </a:ext>
                  </a:extLst>
                </p14:cNvPr>
                <p14:cNvContentPartPr/>
                <p14:nvPr/>
              </p14:nvContentPartPr>
              <p14:xfrm>
                <a:off x="4801500" y="3714810"/>
                <a:ext cx="360" cy="486720"/>
              </p14:xfrm>
            </p:contentPart>
          </mc:Choice>
          <mc:Fallback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FB58A8A1-5234-E606-DEC4-78E3B2244576}"/>
                    </a:ext>
                  </a:extLst>
                </p:cNvPr>
                <p:cNvPicPr/>
                <p:nvPr/>
              </p:nvPicPr>
              <p:blipFill>
                <a:blip r:embed="rId4"/>
                <a:stretch>
                  <a:fillRect/>
                </a:stretch>
              </p:blipFill>
              <p:spPr>
                <a:xfrm>
                  <a:off x="4765500" y="3678810"/>
                  <a:ext cx="72000" cy="5583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5">
              <p14:nvContentPartPr>
                <p14:cNvPr id="16" name="잉크 15">
                  <a:extLst>
                    <a:ext uri="{FF2B5EF4-FFF2-40B4-BE49-F238E27FC236}">
                      <a16:creationId xmlns:a16="http://schemas.microsoft.com/office/drawing/2014/main" id="{EC578857-BDFB-1B23-782C-6E9C48C9E18A}"/>
                    </a:ext>
                  </a:extLst>
                </p14:cNvPr>
                <p14:cNvContentPartPr/>
                <p14:nvPr/>
              </p14:nvContentPartPr>
              <p14:xfrm>
                <a:off x="4819500" y="4212690"/>
                <a:ext cx="2414880" cy="360"/>
              </p14:xfrm>
            </p:contentPart>
          </mc:Choice>
          <mc:Fallback>
            <p:pic>
              <p:nvPicPr>
                <p:cNvPr id="16" name="잉크 15">
                  <a:extLst>
                    <a:ext uri="{FF2B5EF4-FFF2-40B4-BE49-F238E27FC236}">
                      <a16:creationId xmlns:a16="http://schemas.microsoft.com/office/drawing/2014/main" id="{EC578857-BDFB-1B23-782C-6E9C48C9E18A}"/>
                    </a:ext>
                  </a:extLst>
                </p:cNvPr>
                <p:cNvPicPr/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4783500" y="4176690"/>
                  <a:ext cx="248652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7">
              <p14:nvContentPartPr>
                <p14:cNvPr id="21" name="잉크 20">
                  <a:extLst>
                    <a:ext uri="{FF2B5EF4-FFF2-40B4-BE49-F238E27FC236}">
                      <a16:creationId xmlns:a16="http://schemas.microsoft.com/office/drawing/2014/main" id="{B86FEE7E-17D3-EADD-F549-CDDF39CB14D9}"/>
                    </a:ext>
                  </a:extLst>
                </p14:cNvPr>
                <p14:cNvContentPartPr/>
                <p14:nvPr/>
              </p14:nvContentPartPr>
              <p14:xfrm>
                <a:off x="4809780" y="3707970"/>
                <a:ext cx="2456640" cy="360"/>
              </p14:xfrm>
            </p:contentPart>
          </mc:Choice>
          <mc:Fallback>
            <p:pic>
              <p:nvPicPr>
                <p:cNvPr id="21" name="잉크 20">
                  <a:extLst>
                    <a:ext uri="{FF2B5EF4-FFF2-40B4-BE49-F238E27FC236}">
                      <a16:creationId xmlns:a16="http://schemas.microsoft.com/office/drawing/2014/main" id="{B86FEE7E-17D3-EADD-F549-CDDF39CB14D9}"/>
                    </a:ext>
                  </a:extLst>
                </p:cNvPr>
                <p:cNvPicPr/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4774140" y="3671970"/>
                  <a:ext cx="2528280" cy="7200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9">
              <p14:nvContentPartPr>
                <p14:cNvPr id="24" name="잉크 23">
                  <a:extLst>
                    <a:ext uri="{FF2B5EF4-FFF2-40B4-BE49-F238E27FC236}">
                      <a16:creationId xmlns:a16="http://schemas.microsoft.com/office/drawing/2014/main" id="{1167D84A-561E-0371-8E74-68189B813A3F}"/>
                    </a:ext>
                  </a:extLst>
                </p14:cNvPr>
                <p14:cNvContentPartPr/>
                <p14:nvPr/>
              </p14:nvContentPartPr>
              <p14:xfrm>
                <a:off x="7275060" y="3724170"/>
                <a:ext cx="360" cy="464400"/>
              </p14:xfrm>
            </p:contentPart>
          </mc:Choice>
          <mc:Fallback>
            <p:pic>
              <p:nvPicPr>
                <p:cNvPr id="24" name="잉크 23">
                  <a:extLst>
                    <a:ext uri="{FF2B5EF4-FFF2-40B4-BE49-F238E27FC236}">
                      <a16:creationId xmlns:a16="http://schemas.microsoft.com/office/drawing/2014/main" id="{1167D84A-561E-0371-8E74-68189B813A3F}"/>
                    </a:ext>
                  </a:extLst>
                </p:cNvPr>
                <p:cNvPicPr/>
                <p:nvPr/>
              </p:nvPicPr>
              <p:blipFill>
                <a:blip r:embed="rId10"/>
                <a:stretch>
                  <a:fillRect/>
                </a:stretch>
              </p:blipFill>
              <p:spPr>
                <a:xfrm>
                  <a:off x="7239060" y="3688170"/>
                  <a:ext cx="72000" cy="5360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1">
              <p14:nvContentPartPr>
                <p14:cNvPr id="29" name="잉크 28">
                  <a:extLst>
                    <a:ext uri="{FF2B5EF4-FFF2-40B4-BE49-F238E27FC236}">
                      <a16:creationId xmlns:a16="http://schemas.microsoft.com/office/drawing/2014/main" id="{D21590BE-8C30-953A-00D0-33DB851C245D}"/>
                    </a:ext>
                  </a:extLst>
                </p14:cNvPr>
                <p14:cNvContentPartPr/>
                <p14:nvPr/>
              </p14:nvContentPartPr>
              <p14:xfrm>
                <a:off x="7275060" y="4019370"/>
                <a:ext cx="360" cy="199440"/>
              </p14:xfrm>
            </p:contentPart>
          </mc:Choice>
          <mc:Fallback>
            <p:pic>
              <p:nvPicPr>
                <p:cNvPr id="29" name="잉크 28">
                  <a:extLst>
                    <a:ext uri="{FF2B5EF4-FFF2-40B4-BE49-F238E27FC236}">
                      <a16:creationId xmlns:a16="http://schemas.microsoft.com/office/drawing/2014/main" id="{D21590BE-8C30-953A-00D0-33DB851C245D}"/>
                    </a:ext>
                  </a:extLst>
                </p:cNvPr>
                <p:cNvPicPr/>
                <p:nvPr/>
              </p:nvPicPr>
              <p:blipFill>
                <a:blip r:embed="rId12"/>
                <a:stretch>
                  <a:fillRect/>
                </a:stretch>
              </p:blipFill>
              <p:spPr>
                <a:xfrm>
                  <a:off x="7239060" y="3983370"/>
                  <a:ext cx="72000" cy="27108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4234108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94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E8501FC-8037-2E65-A548-E15B3581A7A2}"/>
              </a:ext>
            </a:extLst>
          </p:cNvPr>
          <p:cNvCxnSpPr>
            <a:cxnSpLocks/>
          </p:cNvCxnSpPr>
          <p:nvPr/>
        </p:nvCxnSpPr>
        <p:spPr>
          <a:xfrm>
            <a:off x="5353050" y="2273300"/>
            <a:ext cx="148590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34F15AE8-729D-32D8-FD96-7E39943F8529}"/>
              </a:ext>
            </a:extLst>
          </p:cNvPr>
          <p:cNvSpPr txBox="1"/>
          <p:nvPr/>
        </p:nvSpPr>
        <p:spPr>
          <a:xfrm>
            <a:off x="3586914" y="2801683"/>
            <a:ext cx="5018169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8800" b="1" dirty="0">
                <a:solidFill>
                  <a:schemeClr val="bg1"/>
                </a:solidFill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555178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E633DDF8-3BAF-1A37-9602-7601FFABECD2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D66EAA5-49D4-3FDF-FDEE-FD0FD27413A4}"/>
              </a:ext>
            </a:extLst>
          </p:cNvPr>
          <p:cNvSpPr txBox="1"/>
          <p:nvPr/>
        </p:nvSpPr>
        <p:spPr>
          <a:xfrm>
            <a:off x="267629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&gt;&gt;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3730A04-DE3B-801B-067A-0A749F1ABE86}"/>
              </a:ext>
            </a:extLst>
          </p:cNvPr>
          <p:cNvSpPr txBox="1"/>
          <p:nvPr/>
        </p:nvSpPr>
        <p:spPr>
          <a:xfrm>
            <a:off x="987698" y="423744"/>
            <a:ext cx="35782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Table of contents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0D2F9E0-0DA1-C41D-002E-838EB6896537}"/>
              </a:ext>
            </a:extLst>
          </p:cNvPr>
          <p:cNvSpPr txBox="1"/>
          <p:nvPr/>
        </p:nvSpPr>
        <p:spPr>
          <a:xfrm>
            <a:off x="3598126" y="2313763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1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E7CAD06-A827-FDD3-87F2-CD1E8DC148CF}"/>
              </a:ext>
            </a:extLst>
          </p:cNvPr>
          <p:cNvSpPr txBox="1"/>
          <p:nvPr/>
        </p:nvSpPr>
        <p:spPr>
          <a:xfrm>
            <a:off x="5066371" y="2406096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Nice Body </a:t>
            </a:r>
            <a:r>
              <a:rPr lang="ko-KR" altLang="en-US" sz="2800" b="1" dirty="0">
                <a:solidFill>
                  <a:schemeClr val="bg1"/>
                </a:solidFill>
              </a:rPr>
              <a:t>제작 이유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61676F5-3CC8-E89D-FFD9-6521A3CCD591}"/>
              </a:ext>
            </a:extLst>
          </p:cNvPr>
          <p:cNvSpPr txBox="1"/>
          <p:nvPr/>
        </p:nvSpPr>
        <p:spPr>
          <a:xfrm>
            <a:off x="3598126" y="3325845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2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C3592B-203B-2957-512B-BD0274291E8A}"/>
              </a:ext>
            </a:extLst>
          </p:cNvPr>
          <p:cNvSpPr txBox="1"/>
          <p:nvPr/>
        </p:nvSpPr>
        <p:spPr>
          <a:xfrm>
            <a:off x="5066371" y="3418178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Nice Body </a:t>
            </a:r>
            <a:r>
              <a:rPr lang="ko-KR" altLang="en-US" sz="2800" b="1" dirty="0">
                <a:solidFill>
                  <a:schemeClr val="bg1"/>
                </a:solidFill>
              </a:rPr>
              <a:t>사용 모듈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803813-2F39-F774-B6BF-6775C77AF2E3}"/>
              </a:ext>
            </a:extLst>
          </p:cNvPr>
          <p:cNvSpPr txBox="1"/>
          <p:nvPr/>
        </p:nvSpPr>
        <p:spPr>
          <a:xfrm>
            <a:off x="3598126" y="4337927"/>
            <a:ext cx="105936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 dirty="0">
                <a:solidFill>
                  <a:schemeClr val="bg1"/>
                </a:solidFill>
              </a:rPr>
              <a:t>3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CEE2C22-3613-A6B6-A88F-456DEA907446}"/>
              </a:ext>
            </a:extLst>
          </p:cNvPr>
          <p:cNvSpPr txBox="1"/>
          <p:nvPr/>
        </p:nvSpPr>
        <p:spPr>
          <a:xfrm>
            <a:off x="5066371" y="4430260"/>
            <a:ext cx="35275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chemeClr val="bg1"/>
                </a:solidFill>
              </a:rPr>
              <a:t>Nice Body</a:t>
            </a:r>
            <a:endParaRPr lang="ko-KR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6147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2"/>
                </a:solidFill>
              </a:rPr>
              <a:t>Nice Body </a:t>
            </a:r>
            <a:r>
              <a:rPr lang="ko-KR" altLang="en-US" sz="3200" b="1" dirty="0">
                <a:solidFill>
                  <a:schemeClr val="accent2"/>
                </a:solidFill>
              </a:rPr>
              <a:t>제작 이유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387160" y="923653"/>
            <a:ext cx="1380506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</a:rPr>
              <a:t>1</a:t>
            </a:r>
            <a:endParaRPr lang="ko-KR" altLang="en-US" sz="199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423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D158B75F-3C92-FDF5-215B-8BDCDDFA4611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2C9FCEDB-89BF-20FB-0FFC-A3E4C8D052F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&gt;&gt;</a:t>
            </a:r>
            <a:endParaRPr lang="ko-KR" altLang="en-US" sz="3200" b="1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F4CF7C8-FC98-B40F-4BFB-BBDB7F299FCB}"/>
              </a:ext>
            </a:extLst>
          </p:cNvPr>
          <p:cNvSpPr txBox="1"/>
          <p:nvPr/>
        </p:nvSpPr>
        <p:spPr>
          <a:xfrm>
            <a:off x="1779156" y="423744"/>
            <a:ext cx="3720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</a:rPr>
              <a:t>Nice Body </a:t>
            </a:r>
            <a:r>
              <a:rPr lang="ko-KR" altLang="en-US" sz="3200" b="1" dirty="0">
                <a:solidFill>
                  <a:schemeClr val="bg1"/>
                </a:solidFill>
              </a:rPr>
              <a:t>제작 이유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ACC1DE6-7F3C-B637-372D-832F20EC3F5E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Part 1</a:t>
            </a:r>
            <a:endParaRPr lang="ko-KR" altLang="en-US" dirty="0">
              <a:solidFill>
                <a:schemeClr val="bg1"/>
              </a:solidFill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3194A7D-77AA-C07E-5201-2AB2B2B5F83C}"/>
              </a:ext>
            </a:extLst>
          </p:cNvPr>
          <p:cNvGrpSpPr/>
          <p:nvPr/>
        </p:nvGrpSpPr>
        <p:grpSpPr>
          <a:xfrm>
            <a:off x="992269" y="1770358"/>
            <a:ext cx="4528455" cy="4248610"/>
            <a:chOff x="1779156" y="1655845"/>
            <a:chExt cx="4528455" cy="4248610"/>
          </a:xfrm>
        </p:grpSpPr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04E989E9-6102-5F5D-99F8-38B06BD280CC}"/>
                </a:ext>
              </a:extLst>
            </p:cNvPr>
            <p:cNvSpPr/>
            <p:nvPr/>
          </p:nvSpPr>
          <p:spPr>
            <a:xfrm>
              <a:off x="2710283" y="1655845"/>
              <a:ext cx="2610796" cy="261079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8367DB7-6A67-82D5-1C0A-F863435D9AE9}"/>
                </a:ext>
              </a:extLst>
            </p:cNvPr>
            <p:cNvSpPr/>
            <p:nvPr/>
          </p:nvSpPr>
          <p:spPr>
            <a:xfrm>
              <a:off x="1834561" y="3293659"/>
              <a:ext cx="2610796" cy="261079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41943653-1EBE-FE87-043D-2819BCF9BAA2}"/>
                </a:ext>
              </a:extLst>
            </p:cNvPr>
            <p:cNvSpPr/>
            <p:nvPr/>
          </p:nvSpPr>
          <p:spPr>
            <a:xfrm>
              <a:off x="3661964" y="3293659"/>
              <a:ext cx="2610796" cy="261079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8AA37D6-516D-B93D-D1DF-D903680E830D}"/>
                </a:ext>
              </a:extLst>
            </p:cNvPr>
            <p:cNvSpPr txBox="1"/>
            <p:nvPr/>
          </p:nvSpPr>
          <p:spPr>
            <a:xfrm>
              <a:off x="3122534" y="2428768"/>
              <a:ext cx="18622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</a:rPr>
                <a:t>건강 증진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4653436-873F-0C6D-9D96-C3C218B1E942}"/>
                </a:ext>
              </a:extLst>
            </p:cNvPr>
            <p:cNvSpPr txBox="1"/>
            <p:nvPr/>
          </p:nvSpPr>
          <p:spPr>
            <a:xfrm>
              <a:off x="1779156" y="4716216"/>
              <a:ext cx="18622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</a:rPr>
                <a:t>운동 자세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E6203AF-B3F1-FCAB-6A55-9A1D69B99F7C}"/>
                </a:ext>
              </a:extLst>
            </p:cNvPr>
            <p:cNvSpPr txBox="1"/>
            <p:nvPr/>
          </p:nvSpPr>
          <p:spPr>
            <a:xfrm>
              <a:off x="4445357" y="4716216"/>
              <a:ext cx="186225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b="1" dirty="0">
                  <a:solidFill>
                    <a:schemeClr val="bg1"/>
                  </a:solidFill>
                </a:rPr>
                <a:t>정확도</a:t>
              </a:r>
            </a:p>
          </p:txBody>
        </p:sp>
      </p:grp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A6785A7C-124D-E4A0-77DC-35A58A739C15}"/>
              </a:ext>
            </a:extLst>
          </p:cNvPr>
          <p:cNvGrpSpPr/>
          <p:nvPr/>
        </p:nvGrpSpPr>
        <p:grpSpPr>
          <a:xfrm>
            <a:off x="6136012" y="3177141"/>
            <a:ext cx="746448" cy="1007699"/>
            <a:chOff x="6404979" y="3135086"/>
            <a:chExt cx="746448" cy="1007699"/>
          </a:xfrm>
        </p:grpSpPr>
        <p:sp>
          <p:nvSpPr>
            <p:cNvPr id="6" name="화살표: 갈매기형 수장 5">
              <a:extLst>
                <a:ext uri="{FF2B5EF4-FFF2-40B4-BE49-F238E27FC236}">
                  <a16:creationId xmlns:a16="http://schemas.microsoft.com/office/drawing/2014/main" id="{24E82909-AF30-4378-2029-E931BE2AC52A}"/>
                </a:ext>
              </a:extLst>
            </p:cNvPr>
            <p:cNvSpPr/>
            <p:nvPr/>
          </p:nvSpPr>
          <p:spPr>
            <a:xfrm>
              <a:off x="6404979" y="3135086"/>
              <a:ext cx="373224" cy="1007699"/>
            </a:xfrm>
            <a:prstGeom prst="chevron">
              <a:avLst>
                <a:gd name="adj" fmla="val 65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화살표: 갈매기형 수장 6">
              <a:extLst>
                <a:ext uri="{FF2B5EF4-FFF2-40B4-BE49-F238E27FC236}">
                  <a16:creationId xmlns:a16="http://schemas.microsoft.com/office/drawing/2014/main" id="{DD4E04AC-B29A-EBA2-6F9D-A598E917644E}"/>
                </a:ext>
              </a:extLst>
            </p:cNvPr>
            <p:cNvSpPr/>
            <p:nvPr/>
          </p:nvSpPr>
          <p:spPr>
            <a:xfrm>
              <a:off x="6591591" y="3135086"/>
              <a:ext cx="373224" cy="1007699"/>
            </a:xfrm>
            <a:prstGeom prst="chevron">
              <a:avLst>
                <a:gd name="adj" fmla="val 65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8" name="화살표: 갈매기형 수장 7">
              <a:extLst>
                <a:ext uri="{FF2B5EF4-FFF2-40B4-BE49-F238E27FC236}">
                  <a16:creationId xmlns:a16="http://schemas.microsoft.com/office/drawing/2014/main" id="{B0689F6D-053D-3208-52D0-8765EE81F9EE}"/>
                </a:ext>
              </a:extLst>
            </p:cNvPr>
            <p:cNvSpPr/>
            <p:nvPr/>
          </p:nvSpPr>
          <p:spPr>
            <a:xfrm>
              <a:off x="6778203" y="3135086"/>
              <a:ext cx="373224" cy="1007699"/>
            </a:xfrm>
            <a:prstGeom prst="chevron">
              <a:avLst>
                <a:gd name="adj" fmla="val 65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B4989737-5ED1-0BDD-CA36-5FB951D06526}"/>
              </a:ext>
            </a:extLst>
          </p:cNvPr>
          <p:cNvGrpSpPr/>
          <p:nvPr/>
        </p:nvGrpSpPr>
        <p:grpSpPr>
          <a:xfrm>
            <a:off x="7870105" y="2327654"/>
            <a:ext cx="2610796" cy="2610796"/>
            <a:chOff x="7356922" y="2327655"/>
            <a:chExt cx="2610796" cy="2610796"/>
          </a:xfrm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64FC1055-DE5F-37E6-3A40-F38746E1B2A9}"/>
                </a:ext>
              </a:extLst>
            </p:cNvPr>
            <p:cNvSpPr/>
            <p:nvPr/>
          </p:nvSpPr>
          <p:spPr>
            <a:xfrm>
              <a:off x="7356922" y="2327655"/>
              <a:ext cx="2610796" cy="2610796"/>
            </a:xfrm>
            <a:prstGeom prst="ellipse">
              <a:avLst/>
            </a:prstGeom>
            <a:noFill/>
            <a:ln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A9FF7F56-28C8-856C-06C4-760829C00180}"/>
                </a:ext>
              </a:extLst>
            </p:cNvPr>
            <p:cNvSpPr txBox="1"/>
            <p:nvPr/>
          </p:nvSpPr>
          <p:spPr>
            <a:xfrm>
              <a:off x="7731193" y="3450160"/>
              <a:ext cx="186225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sz="2400" b="1" dirty="0">
                  <a:solidFill>
                    <a:schemeClr val="bg1"/>
                  </a:solidFill>
                </a:rPr>
                <a:t>Nice Body</a:t>
              </a:r>
              <a:endParaRPr lang="ko-KR" altLang="en-US" sz="2400" b="1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416908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37208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제작 이유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6855356-31DB-8098-AC10-9BB8BFF758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9341" y="1775125"/>
            <a:ext cx="3753168" cy="3753168"/>
          </a:xfrm>
          <a:prstGeom prst="rect">
            <a:avLst/>
          </a:prstGeom>
        </p:spPr>
      </p:pic>
      <p:pic>
        <p:nvPicPr>
          <p:cNvPr id="7" name="그림 6" descr="상징, 폰트, 실루엣이(가) 표시된 사진&#10;&#10;자동 생성된 설명">
            <a:extLst>
              <a:ext uri="{FF2B5EF4-FFF2-40B4-BE49-F238E27FC236}">
                <a16:creationId xmlns:a16="http://schemas.microsoft.com/office/drawing/2014/main" id="{6A65E489-37A9-A840-3815-3F4203F0D06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73137" y="1530221"/>
            <a:ext cx="3113354" cy="4488021"/>
          </a:xfrm>
          <a:prstGeom prst="rect">
            <a:avLst/>
          </a:prstGeom>
        </p:spPr>
      </p:pic>
      <p:pic>
        <p:nvPicPr>
          <p:cNvPr id="9" name="그림 8" descr="디자인이(가) 표시된 사진&#10;&#10;중간 신뢰도로 자동 생성된 설명">
            <a:extLst>
              <a:ext uri="{FF2B5EF4-FFF2-40B4-BE49-F238E27FC236}">
                <a16:creationId xmlns:a16="http://schemas.microsoft.com/office/drawing/2014/main" id="{A9CE32D2-DACE-E9F5-6BB6-D3079B2F7E1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626699" y="1329706"/>
            <a:ext cx="2425960" cy="4198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2674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758092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제작 이유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운동 자세 스켈레톤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7649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1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1028" name="Picture 4" descr="내 몸 습격하는 자가면역질환은?">
            <a:extLst>
              <a:ext uri="{FF2B5EF4-FFF2-40B4-BE49-F238E27FC236}">
                <a16:creationId xmlns:a16="http://schemas.microsoft.com/office/drawing/2014/main" id="{42C7C63A-5302-D925-8BA9-5D2F9E8546F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1475122" y="1075424"/>
            <a:ext cx="3960000" cy="47562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45D9D17C-57DF-73AB-EA9B-5AD8BC7CC456}"/>
              </a:ext>
            </a:extLst>
          </p:cNvPr>
          <p:cNvSpPr/>
          <p:nvPr/>
        </p:nvSpPr>
        <p:spPr>
          <a:xfrm>
            <a:off x="1594412" y="5931991"/>
            <a:ext cx="3721420" cy="73699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12</a:t>
            </a:r>
            <a:r>
              <a:rPr lang="ko-KR" altLang="en-US" b="1" dirty="0"/>
              <a:t>개의 스켈레톤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D3A470-3394-47BE-4196-C88395AF540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2030" t="1905" r="27163" b="1561"/>
          <a:stretch/>
        </p:blipFill>
        <p:spPr>
          <a:xfrm>
            <a:off x="6681605" y="1075424"/>
            <a:ext cx="3960000" cy="4712899"/>
          </a:xfrm>
          <a:prstGeom prst="rect">
            <a:avLst/>
          </a:prstGeom>
        </p:spPr>
      </p:pic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660E7B03-F4D4-66F3-63D0-0A5A81452D56}"/>
              </a:ext>
            </a:extLst>
          </p:cNvPr>
          <p:cNvSpPr/>
          <p:nvPr/>
        </p:nvSpPr>
        <p:spPr>
          <a:xfrm>
            <a:off x="6876170" y="5931991"/>
            <a:ext cx="3721420" cy="736992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올바른 관절 부위 </a:t>
            </a:r>
            <a:r>
              <a:rPr lang="en-US" altLang="ko-KR" b="1" dirty="0"/>
              <a:t>– Green</a:t>
            </a:r>
          </a:p>
          <a:p>
            <a:pPr algn="ctr"/>
            <a:r>
              <a:rPr lang="ko-KR" altLang="en-US" b="1" dirty="0"/>
              <a:t>잘못된 관절 부위 </a:t>
            </a:r>
            <a:r>
              <a:rPr lang="en-US" altLang="ko-KR" b="1" dirty="0"/>
              <a:t>- Red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1522757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5BC9C59-1297-5115-75B5-E32CA3564C1A}"/>
              </a:ext>
            </a:extLst>
          </p:cNvPr>
          <p:cNvSpPr txBox="1"/>
          <p:nvPr/>
        </p:nvSpPr>
        <p:spPr>
          <a:xfrm>
            <a:off x="3547389" y="5349572"/>
            <a:ext cx="50972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b="1" dirty="0">
                <a:solidFill>
                  <a:schemeClr val="accent2"/>
                </a:solidFill>
              </a:rPr>
              <a:t>Nice Body </a:t>
            </a:r>
            <a:r>
              <a:rPr lang="ko-KR" altLang="en-US" sz="3200" b="1" dirty="0">
                <a:solidFill>
                  <a:schemeClr val="accent2"/>
                </a:solidFill>
              </a:rPr>
              <a:t>사용 모듈</a:t>
            </a: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03DEC621-63A2-331C-20B1-C5E77C92BD5B}"/>
              </a:ext>
            </a:extLst>
          </p:cNvPr>
          <p:cNvCxnSpPr/>
          <p:nvPr/>
        </p:nvCxnSpPr>
        <p:spPr>
          <a:xfrm>
            <a:off x="5430644" y="4871184"/>
            <a:ext cx="1293541" cy="0"/>
          </a:xfrm>
          <a:prstGeom prst="line">
            <a:avLst/>
          </a:prstGeom>
          <a:ln w="762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7055ACD-9322-772C-AA47-5BDF0B060178}"/>
              </a:ext>
            </a:extLst>
          </p:cNvPr>
          <p:cNvSpPr txBox="1"/>
          <p:nvPr/>
        </p:nvSpPr>
        <p:spPr>
          <a:xfrm>
            <a:off x="5206021" y="923653"/>
            <a:ext cx="1742785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b="1" dirty="0">
                <a:solidFill>
                  <a:schemeClr val="accent2"/>
                </a:solidFill>
              </a:rPr>
              <a:t>2</a:t>
            </a:r>
            <a:endParaRPr lang="ko-KR" altLang="en-US" sz="19900" b="1" dirty="0">
              <a:solidFill>
                <a:schemeClr val="accent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9117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>
            <a:extLst>
              <a:ext uri="{FF2B5EF4-FFF2-40B4-BE49-F238E27FC236}">
                <a16:creationId xmlns:a16="http://schemas.microsoft.com/office/drawing/2014/main" id="{30922449-8173-B0C1-2722-C34ED4F39803}"/>
              </a:ext>
            </a:extLst>
          </p:cNvPr>
          <p:cNvSpPr/>
          <p:nvPr/>
        </p:nvSpPr>
        <p:spPr>
          <a:xfrm rot="20262041" flipV="1">
            <a:off x="7811155" y="2584754"/>
            <a:ext cx="611341" cy="1473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53107132-FE1A-85D4-F39B-9536E86573D4}"/>
              </a:ext>
            </a:extLst>
          </p:cNvPr>
          <p:cNvSpPr/>
          <p:nvPr/>
        </p:nvSpPr>
        <p:spPr>
          <a:xfrm rot="2043519" flipH="1">
            <a:off x="7545675" y="4657955"/>
            <a:ext cx="944248" cy="1428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06FB8122-841E-8CA0-61B5-CF8CF8CB8D1B}"/>
              </a:ext>
            </a:extLst>
          </p:cNvPr>
          <p:cNvSpPr/>
          <p:nvPr/>
        </p:nvSpPr>
        <p:spPr>
          <a:xfrm rot="19556481">
            <a:off x="3702078" y="4657955"/>
            <a:ext cx="944248" cy="14281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9460767-B26A-186F-0474-D28E50771D22}"/>
              </a:ext>
            </a:extLst>
          </p:cNvPr>
          <p:cNvSpPr/>
          <p:nvPr/>
        </p:nvSpPr>
        <p:spPr>
          <a:xfrm rot="1337959">
            <a:off x="3759623" y="2584754"/>
            <a:ext cx="611341" cy="14733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56254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 모듈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- </a:t>
            </a:r>
            <a:r>
              <a:rPr lang="en-US" altLang="ko-KR" sz="3200" b="1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MoveNet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735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0912FE51-560F-78C2-54BF-AB5BFD557A47}"/>
              </a:ext>
            </a:extLst>
          </p:cNvPr>
          <p:cNvSpPr/>
          <p:nvPr/>
        </p:nvSpPr>
        <p:spPr>
          <a:xfrm>
            <a:off x="8262809" y="970394"/>
            <a:ext cx="2376000" cy="2376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/>
              <a:t>신체 동작 추적 딥러닝 모델</a:t>
            </a: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BDEE7F3C-4AE7-3590-F894-5B6261980DCA}"/>
              </a:ext>
            </a:extLst>
          </p:cNvPr>
          <p:cNvSpPr/>
          <p:nvPr/>
        </p:nvSpPr>
        <p:spPr>
          <a:xfrm>
            <a:off x="1764492" y="4151752"/>
            <a:ext cx="2382863" cy="2382863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b="1" dirty="0"/>
              <a:t>동작분석</a:t>
            </a:r>
            <a:r>
              <a:rPr lang="en-US" altLang="ko-KR" b="1" dirty="0"/>
              <a:t>, </a:t>
            </a:r>
          </a:p>
          <a:p>
            <a:pPr algn="ctr"/>
            <a:r>
              <a:rPr lang="ko-KR" altLang="en-US" b="1" dirty="0"/>
              <a:t>포즈 인식 관련</a:t>
            </a:r>
            <a:endParaRPr lang="en-US" altLang="ko-KR" b="1" dirty="0"/>
          </a:p>
          <a:p>
            <a:pPr algn="ctr"/>
            <a:r>
              <a:rPr lang="ko-KR" altLang="en-US" b="1" dirty="0"/>
              <a:t> 응용프로그램에서 사용</a:t>
            </a: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AC2854EC-1B5C-78F0-E748-ACAE787C6B61}"/>
              </a:ext>
            </a:extLst>
          </p:cNvPr>
          <p:cNvSpPr/>
          <p:nvPr/>
        </p:nvSpPr>
        <p:spPr>
          <a:xfrm>
            <a:off x="8051508" y="3959707"/>
            <a:ext cx="2376000" cy="2376000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ko-KR" sz="2000" b="1" dirty="0"/>
              <a:t>Google </a:t>
            </a:r>
            <a:r>
              <a:rPr lang="ko-KR" altLang="en-US" sz="2000" b="1" dirty="0"/>
              <a:t>개발</a:t>
            </a:r>
          </a:p>
        </p:txBody>
      </p:sp>
      <p:sp>
        <p:nvSpPr>
          <p:cNvPr id="3" name="타원 2">
            <a:extLst>
              <a:ext uri="{FF2B5EF4-FFF2-40B4-BE49-F238E27FC236}">
                <a16:creationId xmlns:a16="http://schemas.microsoft.com/office/drawing/2014/main" id="{30E9B2DE-91BA-E33E-FEE9-E7CB7E8DFE66}"/>
              </a:ext>
            </a:extLst>
          </p:cNvPr>
          <p:cNvSpPr/>
          <p:nvPr/>
        </p:nvSpPr>
        <p:spPr>
          <a:xfrm>
            <a:off x="1598330" y="1108877"/>
            <a:ext cx="2390400" cy="2391194"/>
          </a:xfrm>
          <a:prstGeom prst="ellipse">
            <a:avLst/>
          </a:prstGeom>
          <a:solidFill>
            <a:schemeClr val="accent2">
              <a:lumMod val="20000"/>
              <a:lumOff val="80000"/>
            </a:schemeClr>
          </a:solidFill>
          <a:ln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ko-KR" altLang="en-US" sz="2000" b="1" dirty="0" err="1"/>
              <a:t>경량화된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algn="ctr"/>
            <a:r>
              <a:rPr lang="ko-KR" altLang="en-US" sz="2000" b="1" dirty="0" err="1"/>
              <a:t>딥러닝모델</a:t>
            </a:r>
            <a:r>
              <a:rPr lang="ko-KR" altLang="en-US" sz="2000" b="1" dirty="0"/>
              <a:t> </a:t>
            </a:r>
            <a:endParaRPr lang="en-US" altLang="ko-KR" sz="2000" b="1" dirty="0"/>
          </a:p>
          <a:p>
            <a:pPr algn="ctr"/>
            <a:r>
              <a:rPr lang="ko-KR" altLang="en-US" sz="2000" b="1" dirty="0"/>
              <a:t>제공</a:t>
            </a: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ACAE181C-6641-FD44-1172-6ED7114ADBDF}"/>
              </a:ext>
            </a:extLst>
          </p:cNvPr>
          <p:cNvSpPr/>
          <p:nvPr/>
        </p:nvSpPr>
        <p:spPr>
          <a:xfrm>
            <a:off x="4235555" y="1568555"/>
            <a:ext cx="3720890" cy="3720890"/>
          </a:xfrm>
          <a:prstGeom prst="ellipse">
            <a:avLst/>
          </a:prstGeom>
          <a:solidFill>
            <a:schemeClr val="accent2">
              <a:alpha val="80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AE9934E-6877-088C-22F1-9BEBB4C52EB1}"/>
              </a:ext>
            </a:extLst>
          </p:cNvPr>
          <p:cNvSpPr txBox="1"/>
          <p:nvPr/>
        </p:nvSpPr>
        <p:spPr>
          <a:xfrm>
            <a:off x="5009067" y="3146128"/>
            <a:ext cx="217386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b="1" dirty="0" err="1">
                <a:solidFill>
                  <a:schemeClr val="bg1"/>
                </a:solidFill>
              </a:rPr>
              <a:t>MoveNet</a:t>
            </a:r>
            <a:endParaRPr lang="ko-KR" altLang="en-US" sz="4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61028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F6133DDF-4889-792A-267A-826414C927AC}"/>
              </a:ext>
            </a:extLst>
          </p:cNvPr>
          <p:cNvCxnSpPr/>
          <p:nvPr/>
        </p:nvCxnSpPr>
        <p:spPr>
          <a:xfrm>
            <a:off x="267629" y="323385"/>
            <a:ext cx="11924371" cy="0"/>
          </a:xfrm>
          <a:prstGeom prst="line">
            <a:avLst/>
          </a:pr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710AEFE6-BAE3-9F4E-EBF3-0EAF402A7C78}"/>
              </a:ext>
            </a:extLst>
          </p:cNvPr>
          <p:cNvSpPr txBox="1"/>
          <p:nvPr/>
        </p:nvSpPr>
        <p:spPr>
          <a:xfrm>
            <a:off x="1059087" y="390291"/>
            <a:ext cx="72006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&gt;&gt;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E4BC162-255E-9FA6-AEB9-706E2D6447B4}"/>
              </a:ext>
            </a:extLst>
          </p:cNvPr>
          <p:cNvSpPr txBox="1"/>
          <p:nvPr/>
        </p:nvSpPr>
        <p:spPr>
          <a:xfrm>
            <a:off x="1779156" y="423744"/>
            <a:ext cx="62568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Nice Body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사용 모듈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– </a:t>
            </a:r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유사도 종류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248AE10-53E7-C36F-1031-640C8584ED67}"/>
              </a:ext>
            </a:extLst>
          </p:cNvPr>
          <p:cNvSpPr txBox="1"/>
          <p:nvPr/>
        </p:nvSpPr>
        <p:spPr>
          <a:xfrm>
            <a:off x="267629" y="53146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Part 2</a:t>
            </a:r>
            <a:endParaRPr lang="ko-KR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6EFDF1AE-F40D-B8F1-8C66-168601E677D0}"/>
              </a:ext>
            </a:extLst>
          </p:cNvPr>
          <p:cNvCxnSpPr/>
          <p:nvPr/>
        </p:nvCxnSpPr>
        <p:spPr>
          <a:xfrm>
            <a:off x="6098440" y="3152824"/>
            <a:ext cx="0" cy="119286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FD22BB3-E842-4560-62CF-12501000EE1D}"/>
              </a:ext>
            </a:extLst>
          </p:cNvPr>
          <p:cNvCxnSpPr/>
          <p:nvPr/>
        </p:nvCxnSpPr>
        <p:spPr>
          <a:xfrm flipH="1">
            <a:off x="4792403" y="4352990"/>
            <a:ext cx="1288010" cy="77449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352CB706-7AA5-6244-3A1D-4CC314141D67}"/>
              </a:ext>
            </a:extLst>
          </p:cNvPr>
          <p:cNvCxnSpPr/>
          <p:nvPr/>
        </p:nvCxnSpPr>
        <p:spPr>
          <a:xfrm>
            <a:off x="6127464" y="4352987"/>
            <a:ext cx="1072693" cy="67924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타원 43">
            <a:extLst>
              <a:ext uri="{FF2B5EF4-FFF2-40B4-BE49-F238E27FC236}">
                <a16:creationId xmlns:a16="http://schemas.microsoft.com/office/drawing/2014/main" id="{4613163F-4800-6416-6992-818B149EFEC8}"/>
              </a:ext>
            </a:extLst>
          </p:cNvPr>
          <p:cNvSpPr/>
          <p:nvPr/>
        </p:nvSpPr>
        <p:spPr>
          <a:xfrm>
            <a:off x="3560349" y="4559345"/>
            <a:ext cx="1758766" cy="1758766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CDAF5488-8220-CE7A-4226-2AAA618ABF2E}"/>
              </a:ext>
            </a:extLst>
          </p:cNvPr>
          <p:cNvSpPr/>
          <p:nvPr/>
        </p:nvSpPr>
        <p:spPr>
          <a:xfrm>
            <a:off x="5216617" y="1403212"/>
            <a:ext cx="1758766" cy="1758766"/>
          </a:xfrm>
          <a:prstGeom prst="ellipse">
            <a:avLst/>
          </a:prstGeom>
          <a:solidFill>
            <a:schemeClr val="accent1">
              <a:lumMod val="25000"/>
              <a:lumOff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타원 45">
            <a:extLst>
              <a:ext uri="{FF2B5EF4-FFF2-40B4-BE49-F238E27FC236}">
                <a16:creationId xmlns:a16="http://schemas.microsoft.com/office/drawing/2014/main" id="{200B240D-C52C-6832-CCF7-776926CC571F}"/>
              </a:ext>
            </a:extLst>
          </p:cNvPr>
          <p:cNvSpPr/>
          <p:nvPr/>
        </p:nvSpPr>
        <p:spPr>
          <a:xfrm>
            <a:off x="6975383" y="4559345"/>
            <a:ext cx="1758766" cy="1758766"/>
          </a:xfrm>
          <a:prstGeom prst="ellipse">
            <a:avLst/>
          </a:prstGeom>
          <a:solidFill>
            <a:schemeClr val="accent2"/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F01453F-6F6D-D109-D2EF-EEC0E1AF15F6}"/>
              </a:ext>
            </a:extLst>
          </p:cNvPr>
          <p:cNvSpPr txBox="1"/>
          <p:nvPr/>
        </p:nvSpPr>
        <p:spPr>
          <a:xfrm>
            <a:off x="701923" y="4939995"/>
            <a:ext cx="2858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ko-KR" altLang="en-US" sz="1600" b="1" i="0" u="sng" dirty="0">
                <a:solidFill>
                  <a:srgbClr val="374151"/>
                </a:solidFill>
                <a:effectLst/>
                <a:latin typeface="Söhne"/>
              </a:rPr>
              <a:t>장점</a:t>
            </a: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직관적이고 이해하기 </a:t>
            </a:r>
            <a:r>
              <a:rPr lang="ko-KR" altLang="en-US" sz="1600" b="1" dirty="0">
                <a:solidFill>
                  <a:srgbClr val="374151"/>
                </a:solidFill>
                <a:latin typeface="Söhne"/>
              </a:rPr>
              <a:t>쉬움</a:t>
            </a:r>
            <a:endParaRPr lang="en-US" altLang="ko-KR" sz="1600" b="1" dirty="0">
              <a:solidFill>
                <a:srgbClr val="374151"/>
              </a:solidFill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다차원 데이터에 적합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ko-KR" altLang="en-US" sz="1600" b="1" i="0" u="sng" dirty="0">
                <a:solidFill>
                  <a:srgbClr val="374151"/>
                </a:solidFill>
                <a:effectLst/>
                <a:latin typeface="Söhne"/>
              </a:rPr>
              <a:t>단점</a:t>
            </a: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스케일에 민감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이상치에 민감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41E235D5-CBCB-E262-D064-950655A92CAB}"/>
              </a:ext>
            </a:extLst>
          </p:cNvPr>
          <p:cNvSpPr txBox="1"/>
          <p:nvPr/>
        </p:nvSpPr>
        <p:spPr>
          <a:xfrm>
            <a:off x="690105" y="4501092"/>
            <a:ext cx="16466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유클리드 거리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561EFF87-AF12-DDCD-2E8B-C9DE591798CE}"/>
              </a:ext>
            </a:extLst>
          </p:cNvPr>
          <p:cNvSpPr txBox="1"/>
          <p:nvPr/>
        </p:nvSpPr>
        <p:spPr>
          <a:xfrm>
            <a:off x="9130079" y="4922895"/>
            <a:ext cx="2858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ko-KR" altLang="en-US" sz="1600" b="1" u="sng" dirty="0">
                <a:solidFill>
                  <a:srgbClr val="374151"/>
                </a:solidFill>
                <a:latin typeface="Söhne"/>
              </a:rPr>
              <a:t>장점</a:t>
            </a:r>
            <a:endParaRPr lang="en-US" altLang="ko-KR" sz="1600" b="1" u="sng" dirty="0">
              <a:solidFill>
                <a:srgbClr val="374151"/>
              </a:solidFill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스케일에 민감하지 않음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비선형 구조에 적합</a:t>
            </a:r>
            <a:endParaRPr lang="en-US" altLang="ko-KR" sz="1600" b="1" dirty="0">
              <a:solidFill>
                <a:srgbClr val="374151"/>
              </a:solidFill>
              <a:latin typeface="Söhne"/>
            </a:endParaRPr>
          </a:p>
          <a:p>
            <a:pPr algn="l" latinLnBrk="0"/>
            <a:r>
              <a:rPr lang="ko-KR" altLang="en-US" sz="1600" b="1" i="0" u="sng" dirty="0">
                <a:solidFill>
                  <a:srgbClr val="374151"/>
                </a:solidFill>
                <a:effectLst/>
                <a:latin typeface="Söhne"/>
              </a:rPr>
              <a:t>단점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 err="1">
                <a:solidFill>
                  <a:srgbClr val="374151"/>
                </a:solidFill>
                <a:effectLst/>
                <a:latin typeface="Söhne"/>
              </a:rPr>
              <a:t>직관성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 부족</a:t>
            </a:r>
            <a:endParaRPr lang="en-US" altLang="ko-KR" sz="1600" b="1" dirty="0">
              <a:solidFill>
                <a:srgbClr val="374151"/>
              </a:solidFill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음수 값 다루기 어려움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E72E03E-B535-153F-0F74-8758814233DE}"/>
              </a:ext>
            </a:extLst>
          </p:cNvPr>
          <p:cNvSpPr txBox="1"/>
          <p:nvPr/>
        </p:nvSpPr>
        <p:spPr>
          <a:xfrm>
            <a:off x="9111889" y="4467282"/>
            <a:ext cx="16466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자카드</a:t>
            </a:r>
            <a:r>
              <a:rPr lang="ko-KR" altLang="en-US" sz="20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유사도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558F53B-7ABA-EA78-1044-EF6B4B7E784A}"/>
              </a:ext>
            </a:extLst>
          </p:cNvPr>
          <p:cNvSpPr txBox="1"/>
          <p:nvPr/>
        </p:nvSpPr>
        <p:spPr>
          <a:xfrm>
            <a:off x="7502746" y="1731113"/>
            <a:ext cx="285842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latinLnBrk="0"/>
            <a:r>
              <a:rPr lang="ko-KR" altLang="en-US" sz="1600" b="1" u="sng" dirty="0">
                <a:solidFill>
                  <a:srgbClr val="374151"/>
                </a:solidFill>
                <a:latin typeface="Söhne"/>
              </a:rPr>
              <a:t>장점</a:t>
            </a:r>
            <a:endParaRPr lang="en-US" altLang="ko-KR" sz="1600" b="1" u="sng" dirty="0">
              <a:solidFill>
                <a:srgbClr val="374151"/>
              </a:solidFill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 스케일에 민감하지 않음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비선형 구조에 적합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ko-KR" altLang="en-US" sz="1600" b="1" i="0" u="sng" dirty="0">
                <a:solidFill>
                  <a:srgbClr val="374151"/>
                </a:solidFill>
                <a:effectLst/>
                <a:latin typeface="Söhne"/>
              </a:rPr>
              <a:t>단점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 err="1">
                <a:solidFill>
                  <a:srgbClr val="374151"/>
                </a:solidFill>
                <a:effectLst/>
                <a:latin typeface="Söhne"/>
              </a:rPr>
              <a:t>직관성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 부족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  <a:p>
            <a:pPr algn="l" latinLnBrk="0"/>
            <a:r>
              <a:rPr lang="en-US" altLang="ko-KR" sz="1600" b="1" i="0" dirty="0">
                <a:solidFill>
                  <a:srgbClr val="374151"/>
                </a:solidFill>
                <a:effectLst/>
                <a:latin typeface="Söhne"/>
              </a:rPr>
              <a:t>- </a:t>
            </a:r>
            <a:r>
              <a:rPr lang="ko-KR" altLang="en-US" sz="1600" b="1" i="0" dirty="0">
                <a:solidFill>
                  <a:srgbClr val="374151"/>
                </a:solidFill>
                <a:effectLst/>
                <a:latin typeface="Söhne"/>
              </a:rPr>
              <a:t>음수 값 다루기 어려움</a:t>
            </a:r>
            <a:endParaRPr lang="en-US" altLang="ko-KR" sz="1600" b="1" i="0" dirty="0">
              <a:solidFill>
                <a:srgbClr val="374151"/>
              </a:solidFill>
              <a:effectLst/>
              <a:latin typeface="Söhne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598FF9A-0E0B-3712-83C1-0D7B5890EF39}"/>
              </a:ext>
            </a:extLst>
          </p:cNvPr>
          <p:cNvSpPr txBox="1"/>
          <p:nvPr/>
        </p:nvSpPr>
        <p:spPr>
          <a:xfrm>
            <a:off x="7404161" y="1312110"/>
            <a:ext cx="16466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b="1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코사인 유사도</a:t>
            </a:r>
          </a:p>
        </p:txBody>
      </p:sp>
    </p:spTree>
    <p:extLst>
      <p:ext uri="{BB962C8B-B14F-4D97-AF65-F5344CB8AC3E}">
        <p14:creationId xmlns:p14="http://schemas.microsoft.com/office/powerpoint/2010/main" val="282646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theme/theme1.xml><?xml version="1.0" encoding="utf-8"?>
<a:theme xmlns:a="http://schemas.openxmlformats.org/drawingml/2006/main" name="Office 테마">
  <a:themeElements>
    <a:clrScheme name="210722_지루함은파란색으로덮자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14F"/>
      </a:accent1>
      <a:accent2>
        <a:srgbClr val="0F429D"/>
      </a:accent2>
      <a:accent3>
        <a:srgbClr val="1973C5"/>
      </a:accent3>
      <a:accent4>
        <a:srgbClr val="F3EFE9"/>
      </a:accent4>
      <a:accent5>
        <a:srgbClr val="017993"/>
      </a:accent5>
      <a:accent6>
        <a:srgbClr val="035777"/>
      </a:accent6>
      <a:hlink>
        <a:srgbClr val="262626"/>
      </a:hlink>
      <a:folHlink>
        <a:srgbClr val="262626"/>
      </a:folHlink>
    </a:clrScheme>
    <a:fontScheme name="12-1">
      <a:majorFont>
        <a:latin typeface="Pretendard ExtraBold"/>
        <a:ea typeface="Pretendard ExtraBold"/>
        <a:cs typeface=""/>
      </a:majorFont>
      <a:minorFont>
        <a:latin typeface="Pretendard"/>
        <a:ea typeface="Pretendar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660</TotalTime>
  <Words>399</Words>
  <Application>Microsoft Office PowerPoint</Application>
  <PresentationFormat>와이드스크린</PresentationFormat>
  <Paragraphs>134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Pretendard</vt:lpstr>
      <vt:lpstr>Pretendard ExtraBold</vt:lpstr>
      <vt:lpstr>Söhne</vt:lpstr>
      <vt:lpstr>함초롬돋움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주헌 이</cp:lastModifiedBy>
  <cp:revision>32</cp:revision>
  <dcterms:created xsi:type="dcterms:W3CDTF">2022-07-11T04:17:28Z</dcterms:created>
  <dcterms:modified xsi:type="dcterms:W3CDTF">2023-11-17T07:42:56Z</dcterms:modified>
</cp:coreProperties>
</file>

<file path=docProps/thumbnail.jpeg>
</file>